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344" r:id="rId2"/>
    <p:sldId id="400" r:id="rId3"/>
    <p:sldId id="403" r:id="rId4"/>
    <p:sldId id="405" r:id="rId5"/>
    <p:sldId id="404" r:id="rId6"/>
    <p:sldId id="406" r:id="rId7"/>
    <p:sldId id="407" r:id="rId8"/>
    <p:sldId id="364" r:id="rId9"/>
    <p:sldId id="366" r:id="rId10"/>
    <p:sldId id="419" r:id="rId11"/>
    <p:sldId id="420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378" r:id="rId22"/>
    <p:sldId id="387" r:id="rId23"/>
    <p:sldId id="385" r:id="rId24"/>
    <p:sldId id="424" r:id="rId25"/>
    <p:sldId id="391" r:id="rId26"/>
    <p:sldId id="390" r:id="rId27"/>
    <p:sldId id="386" r:id="rId28"/>
    <p:sldId id="392" r:id="rId29"/>
    <p:sldId id="398" r:id="rId30"/>
    <p:sldId id="335" r:id="rId31"/>
  </p:sldIdLst>
  <p:sldSz cx="1296035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ые стили" id="{9C5DBF73-5C8C-8D4C-BB54-DF085EC13081}">
          <p14:sldIdLst>
            <p14:sldId id="344"/>
            <p14:sldId id="400"/>
            <p14:sldId id="403"/>
            <p14:sldId id="405"/>
            <p14:sldId id="404"/>
            <p14:sldId id="406"/>
            <p14:sldId id="407"/>
            <p14:sldId id="364"/>
            <p14:sldId id="366"/>
            <p14:sldId id="419"/>
            <p14:sldId id="420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378"/>
            <p14:sldId id="387"/>
            <p14:sldId id="385"/>
            <p14:sldId id="424"/>
            <p14:sldId id="391"/>
            <p14:sldId id="390"/>
            <p14:sldId id="386"/>
            <p14:sldId id="392"/>
            <p14:sldId id="398"/>
            <p14:sldId id="33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5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0125"/>
    <a:srgbClr val="FFD5E2"/>
    <a:srgbClr val="800000"/>
    <a:srgbClr val="660066"/>
    <a:srgbClr val="800080"/>
    <a:srgbClr val="B50730"/>
    <a:srgbClr val="A30236"/>
    <a:srgbClr val="E6E6E6"/>
    <a:srgbClr val="EC9440"/>
    <a:srgbClr val="FF9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807"/>
  </p:normalViewPr>
  <p:slideViewPr>
    <p:cSldViewPr snapToGrid="0">
      <p:cViewPr>
        <p:scale>
          <a:sx n="92" d="100"/>
          <a:sy n="92" d="100"/>
        </p:scale>
        <p:origin x="-1062" y="-564"/>
      </p:cViewPr>
      <p:guideLst>
        <p:guide orient="horz" pos="2154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624348326322223E-2"/>
          <c:y val="4.5119251397923082E-2"/>
          <c:w val="0.94437565167367776"/>
          <c:h val="0.54918909049412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соответствует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Иностранный язык</c:v>
                </c:pt>
                <c:pt idx="1">
                  <c:v>Начальная школа</c:v>
                </c:pt>
                <c:pt idx="2">
                  <c:v>Математика и хим-био</c:v>
                </c:pt>
                <c:pt idx="3">
                  <c:v>История и культура</c:v>
                </c:pt>
                <c:pt idx="4">
                  <c:v>Русский и литература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0.24</c:v>
                </c:pt>
                <c:pt idx="1">
                  <c:v>0.41</c:v>
                </c:pt>
                <c:pt idx="2">
                  <c:v>0.24</c:v>
                </c:pt>
                <c:pt idx="3">
                  <c:v>0.45</c:v>
                </c:pt>
                <c:pt idx="4">
                  <c:v>0.33</c:v>
                </c:pt>
                <c:pt idx="5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C-47DA-815F-B72A6BB5F4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Соответствует частично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Иностранный язык</c:v>
                </c:pt>
                <c:pt idx="1">
                  <c:v>Начальная школа</c:v>
                </c:pt>
                <c:pt idx="2">
                  <c:v>Математика и хим-био</c:v>
                </c:pt>
                <c:pt idx="3">
                  <c:v>История и культура</c:v>
                </c:pt>
                <c:pt idx="4">
                  <c:v>Русский и литература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0.63</c:v>
                </c:pt>
                <c:pt idx="1">
                  <c:v>0.46</c:v>
                </c:pt>
                <c:pt idx="2">
                  <c:v>0.49</c:v>
                </c:pt>
                <c:pt idx="3">
                  <c:v>0.43</c:v>
                </c:pt>
                <c:pt idx="4">
                  <c:v>0.54</c:v>
                </c:pt>
                <c:pt idx="5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6C-47DA-815F-B72A6BB5F4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Соответствует полностью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Иностранный язык</c:v>
                </c:pt>
                <c:pt idx="1">
                  <c:v>Начальная школа</c:v>
                </c:pt>
                <c:pt idx="2">
                  <c:v>Математика и хим-био</c:v>
                </c:pt>
                <c:pt idx="3">
                  <c:v>История и культура</c:v>
                </c:pt>
                <c:pt idx="4">
                  <c:v>Русский и литература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0.13</c:v>
                </c:pt>
                <c:pt idx="1">
                  <c:v>0.13</c:v>
                </c:pt>
                <c:pt idx="2">
                  <c:v>0.27</c:v>
                </c:pt>
                <c:pt idx="3">
                  <c:v>0.12</c:v>
                </c:pt>
                <c:pt idx="4">
                  <c:v>0.13</c:v>
                </c:pt>
                <c:pt idx="5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6C-47DA-815F-B72A6BB5F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487296"/>
        <c:axId val="96514432"/>
      </c:barChart>
      <c:catAx>
        <c:axId val="9648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514432"/>
        <c:crosses val="autoZero"/>
        <c:auto val="1"/>
        <c:lblAlgn val="ctr"/>
        <c:lblOffset val="100"/>
        <c:noMultiLvlLbl val="0"/>
      </c:catAx>
      <c:valAx>
        <c:axId val="96514432"/>
        <c:scaling>
          <c:orientation val="minMax"/>
          <c:max val="0.70000000000000007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96487296"/>
        <c:crosses val="autoZero"/>
        <c:crossBetween val="between"/>
        <c:majorUnit val="0.70000000000000007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089802130898021"/>
          <c:y val="0.76485404541823576"/>
          <c:w val="0.39117199391171992"/>
          <c:h val="0.22971219901860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357720673684686E-2"/>
          <c:y val="4.5119251397923082E-2"/>
          <c:w val="0.95810184634048157"/>
          <c:h val="0.54918909049412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соответствует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Иностранный язык</c:v>
                </c:pt>
                <c:pt idx="1">
                  <c:v>Начальная школа</c:v>
                </c:pt>
                <c:pt idx="2">
                  <c:v>Математика и хим-био</c:v>
                </c:pt>
                <c:pt idx="3">
                  <c:v>История и культура</c:v>
                </c:pt>
                <c:pt idx="4">
                  <c:v>Русский и литература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0.85</c:v>
                </c:pt>
                <c:pt idx="2">
                  <c:v>0.68</c:v>
                </c:pt>
                <c:pt idx="3">
                  <c:v>0.85</c:v>
                </c:pt>
                <c:pt idx="4">
                  <c:v>0.81</c:v>
                </c:pt>
                <c:pt idx="5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67-4C88-BB47-614346CB2A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Соответствует частично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Иностранный язык</c:v>
                </c:pt>
                <c:pt idx="1">
                  <c:v>Начальная школа</c:v>
                </c:pt>
                <c:pt idx="2">
                  <c:v>Математика и хим-био</c:v>
                </c:pt>
                <c:pt idx="3">
                  <c:v>История и культура</c:v>
                </c:pt>
                <c:pt idx="4">
                  <c:v>Русский и литература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0.41</c:v>
                </c:pt>
                <c:pt idx="1">
                  <c:v>0.13</c:v>
                </c:pt>
                <c:pt idx="2">
                  <c:v>0.23</c:v>
                </c:pt>
                <c:pt idx="3">
                  <c:v>0.12</c:v>
                </c:pt>
                <c:pt idx="4">
                  <c:v>0.19</c:v>
                </c:pt>
                <c:pt idx="5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67-4C88-BB47-614346CB2A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Соответствует полностью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Иностранный язык</c:v>
                </c:pt>
                <c:pt idx="1">
                  <c:v>Начальная школа</c:v>
                </c:pt>
                <c:pt idx="2">
                  <c:v>Математика и хим-био</c:v>
                </c:pt>
                <c:pt idx="3">
                  <c:v>История и культура</c:v>
                </c:pt>
                <c:pt idx="4">
                  <c:v>Русский и литература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0.04</c:v>
                </c:pt>
                <c:pt idx="1">
                  <c:v>0.02</c:v>
                </c:pt>
                <c:pt idx="2">
                  <c:v>0.09</c:v>
                </c:pt>
                <c:pt idx="3">
                  <c:v>0.03</c:v>
                </c:pt>
                <c:pt idx="5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67-4C88-BB47-614346CB2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181120"/>
        <c:axId val="106768640"/>
      </c:barChart>
      <c:catAx>
        <c:axId val="10418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68640"/>
        <c:crosses val="autoZero"/>
        <c:auto val="1"/>
        <c:lblAlgn val="ctr"/>
        <c:lblOffset val="100"/>
        <c:noMultiLvlLbl val="0"/>
      </c:catAx>
      <c:valAx>
        <c:axId val="106768640"/>
        <c:scaling>
          <c:orientation val="minMax"/>
          <c:max val="0.9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04181120"/>
        <c:crosses val="autoZero"/>
        <c:crossBetween val="between"/>
        <c:majorUnit val="0.9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089802130898021"/>
          <c:y val="0.76485404541823576"/>
          <c:w val="0.39117199391171992"/>
          <c:h val="0.22971219901860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361294662287818E-2"/>
          <c:y val="9.0572251955537253E-2"/>
          <c:w val="0.90643770031258653"/>
          <c:h val="0.4724726742490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соответствует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0.83</c:v>
                </c:pt>
                <c:pt idx="1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88-4A05-AB4E-323D2DC4C3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Соответствует частично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0.13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88-4A05-AB4E-323D2DC4C3C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Соответствует полностью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Лист1!$D$2:$D$3</c:f>
              <c:numCache>
                <c:formatCode>0%</c:formatCode>
                <c:ptCount val="2"/>
                <c:pt idx="0">
                  <c:v>0.04</c:v>
                </c:pt>
                <c:pt idx="1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A88-4A05-AB4E-323D2DC4C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142400"/>
        <c:axId val="112206592"/>
      </c:barChart>
      <c:catAx>
        <c:axId val="10914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206592"/>
        <c:crosses val="autoZero"/>
        <c:auto val="1"/>
        <c:lblAlgn val="ctr"/>
        <c:lblOffset val="100"/>
        <c:noMultiLvlLbl val="0"/>
      </c:catAx>
      <c:valAx>
        <c:axId val="112206592"/>
        <c:scaling>
          <c:orientation val="minMax"/>
          <c:max val="0.9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09142400"/>
        <c:crosses val="autoZero"/>
        <c:crossBetween val="between"/>
        <c:majorUnit val="0.9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34281714785652"/>
          <c:w val="0.94347529139502728"/>
          <c:h val="0.2765718285214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361294662287818E-2"/>
          <c:y val="9.0572251955537253E-2"/>
          <c:w val="0.90643770031258653"/>
          <c:h val="0.4724726742490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соответствует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0.83</c:v>
                </c:pt>
                <c:pt idx="1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88-4A05-AB4E-323D2DC4C3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Соответствует частично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0.13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88-4A05-AB4E-323D2DC4C3C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Соответствует полностью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Лист1!$D$2:$D$3</c:f>
              <c:numCache>
                <c:formatCode>0%</c:formatCode>
                <c:ptCount val="2"/>
                <c:pt idx="0">
                  <c:v>0.04</c:v>
                </c:pt>
                <c:pt idx="1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A88-4A05-AB4E-323D2DC4C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182848"/>
        <c:axId val="121405440"/>
      </c:barChart>
      <c:catAx>
        <c:axId val="12118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405440"/>
        <c:crosses val="autoZero"/>
        <c:auto val="1"/>
        <c:lblAlgn val="ctr"/>
        <c:lblOffset val="100"/>
        <c:noMultiLvlLbl val="0"/>
      </c:catAx>
      <c:valAx>
        <c:axId val="121405440"/>
        <c:scaling>
          <c:orientation val="minMax"/>
          <c:max val="0.9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21182848"/>
        <c:crosses val="autoZero"/>
        <c:crossBetween val="between"/>
        <c:majorUnit val="0.9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34281714785652"/>
          <c:w val="0.94347529139502728"/>
          <c:h val="0.2765718285214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104427758233492E-2"/>
          <c:y val="4.302931521314936E-3"/>
          <c:w val="0.94437565167367776"/>
          <c:h val="0.54918909049412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соответствует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Иностранный язык</c:v>
                </c:pt>
                <c:pt idx="1">
                  <c:v>Начальная школа</c:v>
                </c:pt>
                <c:pt idx="2">
                  <c:v>Математика и хим-био</c:v>
                </c:pt>
                <c:pt idx="3">
                  <c:v>История и культура</c:v>
                </c:pt>
                <c:pt idx="4">
                  <c:v>Русский и литература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0.87</c:v>
                </c:pt>
                <c:pt idx="2">
                  <c:v>0.65</c:v>
                </c:pt>
                <c:pt idx="3">
                  <c:v>0.79</c:v>
                </c:pt>
                <c:pt idx="4">
                  <c:v>0.78</c:v>
                </c:pt>
                <c:pt idx="5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E1-4DA4-BA2A-294FCA4456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Соответствует частично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Иностранный язык</c:v>
                </c:pt>
                <c:pt idx="1">
                  <c:v>Начальная школа</c:v>
                </c:pt>
                <c:pt idx="2">
                  <c:v>Математика и хим-био</c:v>
                </c:pt>
                <c:pt idx="3">
                  <c:v>История и культура</c:v>
                </c:pt>
                <c:pt idx="4">
                  <c:v>Русский и литература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0.34</c:v>
                </c:pt>
                <c:pt idx="1">
                  <c:v>0.13</c:v>
                </c:pt>
                <c:pt idx="2">
                  <c:v>0.27</c:v>
                </c:pt>
                <c:pt idx="3">
                  <c:v>0.17</c:v>
                </c:pt>
                <c:pt idx="4">
                  <c:v>0.18</c:v>
                </c:pt>
                <c:pt idx="5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E1-4DA4-BA2A-294FCA4456A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Соответствует полностью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Иностранный язык</c:v>
                </c:pt>
                <c:pt idx="1">
                  <c:v>Начальная школа</c:v>
                </c:pt>
                <c:pt idx="2">
                  <c:v>Математика и хим-био</c:v>
                </c:pt>
                <c:pt idx="3">
                  <c:v>История и культура</c:v>
                </c:pt>
                <c:pt idx="4">
                  <c:v>Русский и литература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0%">
                  <c:v>0.11</c:v>
                </c:pt>
                <c:pt idx="2" formatCode="0%">
                  <c:v>0.08</c:v>
                </c:pt>
                <c:pt idx="3" formatCode="0%">
                  <c:v>0.04</c:v>
                </c:pt>
                <c:pt idx="4" formatCode="0%">
                  <c:v>0.04</c:v>
                </c:pt>
                <c:pt idx="5" formatCode="0%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E1-4DA4-BA2A-294FCA445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538560"/>
        <c:axId val="184959360"/>
      </c:barChart>
      <c:catAx>
        <c:axId val="17953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959360"/>
        <c:crosses val="autoZero"/>
        <c:auto val="1"/>
        <c:lblAlgn val="ctr"/>
        <c:lblOffset val="100"/>
        <c:noMultiLvlLbl val="0"/>
      </c:catAx>
      <c:valAx>
        <c:axId val="184959360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795385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089802130898021"/>
          <c:y val="0.76485404541823576"/>
          <c:w val="0.39117199391171992"/>
          <c:h val="0.22971219901860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624348326322223E-2"/>
          <c:y val="4.5119251397923082E-2"/>
          <c:w val="0.94437565167367776"/>
          <c:h val="0.54918909049412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соответствует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Иностранный язык</c:v>
                </c:pt>
                <c:pt idx="1">
                  <c:v>Начальная школа</c:v>
                </c:pt>
                <c:pt idx="2">
                  <c:v>Математика и хим-био</c:v>
                </c:pt>
                <c:pt idx="3">
                  <c:v>История и культура</c:v>
                </c:pt>
                <c:pt idx="4">
                  <c:v>Русский и литература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0.66</c:v>
                </c:pt>
                <c:pt idx="1">
                  <c:v>0.73</c:v>
                </c:pt>
                <c:pt idx="2">
                  <c:v>0.74</c:v>
                </c:pt>
                <c:pt idx="3">
                  <c:v>0.69</c:v>
                </c:pt>
                <c:pt idx="4">
                  <c:v>0.84</c:v>
                </c:pt>
                <c:pt idx="5">
                  <c:v>0.93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A4-4842-9C4F-A2B14F5B22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Соответствует частично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Иностранный язык</c:v>
                </c:pt>
                <c:pt idx="1">
                  <c:v>Начальная школа</c:v>
                </c:pt>
                <c:pt idx="2">
                  <c:v>Математика и хим-био</c:v>
                </c:pt>
                <c:pt idx="3">
                  <c:v>История и культура</c:v>
                </c:pt>
                <c:pt idx="4">
                  <c:v>Русский и литература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0.34</c:v>
                </c:pt>
                <c:pt idx="1">
                  <c:v>0.27</c:v>
                </c:pt>
                <c:pt idx="2">
                  <c:v>0.26</c:v>
                </c:pt>
                <c:pt idx="3">
                  <c:v>0.28999999999999998</c:v>
                </c:pt>
                <c:pt idx="4">
                  <c:v>0.16</c:v>
                </c:pt>
                <c:pt idx="5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A4-4842-9C4F-A2B14F5B22F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Соответствует полностью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Иностранный язык</c:v>
                </c:pt>
                <c:pt idx="1">
                  <c:v>Начальная школа</c:v>
                </c:pt>
                <c:pt idx="2">
                  <c:v>Математика и хим-био</c:v>
                </c:pt>
                <c:pt idx="3">
                  <c:v>История и культура</c:v>
                </c:pt>
                <c:pt idx="4">
                  <c:v>Русский и литература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3" formatCode="0%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A4-4842-9C4F-A2B14F5B2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859776"/>
        <c:axId val="157577600"/>
      </c:barChart>
      <c:catAx>
        <c:axId val="11285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577600"/>
        <c:crosses val="autoZero"/>
        <c:auto val="1"/>
        <c:lblAlgn val="ctr"/>
        <c:lblOffset val="100"/>
        <c:noMultiLvlLbl val="0"/>
      </c:catAx>
      <c:valAx>
        <c:axId val="157577600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128597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089802130898021"/>
          <c:y val="0.76485404541823576"/>
          <c:w val="0.39117199391171992"/>
          <c:h val="0.22971219901860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662817582045408E-2"/>
          <c:y val="5.1944313412436348E-2"/>
          <c:w val="0.88831219014289875"/>
          <c:h val="0.67105781901743611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0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8E7-46AB-8C95-2318B0F86E6B}"/>
              </c:ext>
            </c:extLst>
          </c:dPt>
          <c:dPt>
            <c:idx val="1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8E7-46AB-8C95-2318B0F86E6B}"/>
              </c:ext>
            </c:extLst>
          </c:dPt>
          <c:dPt>
            <c:idx val="2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8E7-46AB-8C95-2318B0F86E6B}"/>
              </c:ext>
            </c:extLst>
          </c:dPt>
          <c:dPt>
            <c:idx val="3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8E7-46AB-8C95-2318B0F86E6B}"/>
              </c:ext>
            </c:extLst>
          </c:dPt>
          <c:dPt>
            <c:idx val="4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8E7-46AB-8C95-2318B0F86E6B}"/>
              </c:ext>
            </c:extLst>
          </c:dPt>
          <c:dPt>
            <c:idx val="5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8E7-46AB-8C95-2318B0F86E6B}"/>
              </c:ext>
            </c:extLst>
          </c:dPt>
          <c:dPt>
            <c:idx val="6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58E7-46AB-8C95-2318B0F86E6B}"/>
              </c:ext>
            </c:extLst>
          </c:dPt>
          <c:dPt>
            <c:idx val="7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8E7-46AB-8C95-2318B0F86E6B}"/>
              </c:ext>
            </c:extLst>
          </c:dPt>
          <c:dPt>
            <c:idx val="8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8E7-46AB-8C95-2318B0F86E6B}"/>
              </c:ext>
            </c:extLst>
          </c:dPt>
          <c:dPt>
            <c:idx val="9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8E7-46AB-8C95-2318B0F86E6B}"/>
              </c:ext>
            </c:extLst>
          </c:dPt>
          <c:dPt>
            <c:idx val="10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8E7-46AB-8C95-2318B0F86E6B}"/>
              </c:ext>
            </c:extLst>
          </c:dPt>
          <c:dPt>
            <c:idx val="11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58E7-46AB-8C95-2318B0F86E6B}"/>
              </c:ext>
            </c:extLst>
          </c:dPt>
          <c:dPt>
            <c:idx val="12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58E7-46AB-8C95-2318B0F86E6B}"/>
              </c:ext>
            </c:extLst>
          </c:dPt>
          <c:dPt>
            <c:idx val="13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58E7-46AB-8C95-2318B0F86E6B}"/>
              </c:ext>
            </c:extLst>
          </c:dPt>
          <c:dPt>
            <c:idx val="14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58E7-46AB-8C95-2318B0F86E6B}"/>
              </c:ext>
            </c:extLst>
          </c:dPt>
          <c:dPt>
            <c:idx val="15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58E7-46AB-8C95-2318B0F86E6B}"/>
              </c:ext>
            </c:extLst>
          </c:dPt>
          <c:dPt>
            <c:idx val="16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58E7-46AB-8C95-2318B0F86E6B}"/>
              </c:ext>
            </c:extLst>
          </c:dPt>
          <c:dPt>
            <c:idx val="17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58E7-46AB-8C95-2318B0F86E6B}"/>
              </c:ext>
            </c:extLst>
          </c:dPt>
          <c:dPt>
            <c:idx val="18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58E7-46AB-8C95-2318B0F86E6B}"/>
              </c:ext>
            </c:extLst>
          </c:dPt>
          <c:dPt>
            <c:idx val="19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58E7-46AB-8C95-2318B0F86E6B}"/>
              </c:ext>
            </c:extLst>
          </c:dPt>
          <c:dPt>
            <c:idx val="20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58E7-46AB-8C95-2318B0F86E6B}"/>
              </c:ext>
            </c:extLst>
          </c:dPt>
          <c:dPt>
            <c:idx val="21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58E7-46AB-8C95-2318B0F86E6B}"/>
              </c:ext>
            </c:extLst>
          </c:dPt>
          <c:dPt>
            <c:idx val="22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58E7-46AB-8C95-2318B0F86E6B}"/>
              </c:ext>
            </c:extLst>
          </c:dPt>
          <c:dPt>
            <c:idx val="23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58E7-46AB-8C95-2318B0F86E6B}"/>
              </c:ext>
            </c:extLst>
          </c:dPt>
          <c:dPt>
            <c:idx val="24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58E7-46AB-8C95-2318B0F86E6B}"/>
              </c:ext>
            </c:extLst>
          </c:dPt>
          <c:dPt>
            <c:idx val="25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58E7-46AB-8C95-2318B0F86E6B}"/>
              </c:ext>
            </c:extLst>
          </c:dPt>
          <c:dPt>
            <c:idx val="26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58E7-46AB-8C95-2318B0F86E6B}"/>
              </c:ext>
            </c:extLst>
          </c:dPt>
          <c:dPt>
            <c:idx val="27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58E7-46AB-8C95-2318B0F86E6B}"/>
              </c:ext>
            </c:extLst>
          </c:dPt>
          <c:dPt>
            <c:idx val="28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58E7-46AB-8C95-2318B0F86E6B}"/>
              </c:ext>
            </c:extLst>
          </c:dPt>
          <c:dPt>
            <c:idx val="29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58E7-46AB-8C95-2318B0F86E6B}"/>
              </c:ext>
            </c:extLst>
          </c:dPt>
          <c:dPt>
            <c:idx val="30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58E7-46AB-8C95-2318B0F86E6B}"/>
              </c:ext>
            </c:extLst>
          </c:dPt>
          <c:dPt>
            <c:idx val="31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58E7-46AB-8C95-2318B0F86E6B}"/>
              </c:ext>
            </c:extLst>
          </c:dPt>
          <c:dPt>
            <c:idx val="32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58E7-46AB-8C95-2318B0F86E6B}"/>
              </c:ext>
            </c:extLst>
          </c:dPt>
          <c:dPt>
            <c:idx val="33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58E7-46AB-8C95-2318B0F86E6B}"/>
              </c:ext>
            </c:extLst>
          </c:dPt>
          <c:dPt>
            <c:idx val="34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2-58E7-46AB-8C95-2318B0F86E6B}"/>
              </c:ext>
            </c:extLst>
          </c:dPt>
          <c:dPt>
            <c:idx val="35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3-58E7-46AB-8C95-2318B0F86E6B}"/>
              </c:ext>
            </c:extLst>
          </c:dPt>
          <c:dPt>
            <c:idx val="36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4-58E7-46AB-8C95-2318B0F86E6B}"/>
              </c:ext>
            </c:extLst>
          </c:dPt>
          <c:dPt>
            <c:idx val="37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5-58E7-46AB-8C95-2318B0F86E6B}"/>
              </c:ext>
            </c:extLst>
          </c:dPt>
          <c:dPt>
            <c:idx val="38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6-58E7-46AB-8C95-2318B0F86E6B}"/>
              </c:ext>
            </c:extLst>
          </c:dPt>
          <c:dPt>
            <c:idx val="39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7-58E7-46AB-8C95-2318B0F86E6B}"/>
              </c:ext>
            </c:extLst>
          </c:dPt>
          <c:dPt>
            <c:idx val="40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8-58E7-46AB-8C95-2318B0F86E6B}"/>
              </c:ext>
            </c:extLst>
          </c:dPt>
          <c:dPt>
            <c:idx val="41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9-58E7-46AB-8C95-2318B0F86E6B}"/>
              </c:ext>
            </c:extLst>
          </c:dPt>
          <c:dPt>
            <c:idx val="42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A-58E7-46AB-8C95-2318B0F86E6B}"/>
              </c:ext>
            </c:extLst>
          </c:dPt>
          <c:dPt>
            <c:idx val="43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B-58E7-46AB-8C95-2318B0F86E6B}"/>
              </c:ext>
            </c:extLst>
          </c:dPt>
          <c:dPt>
            <c:idx val="44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C-58E7-46AB-8C95-2318B0F86E6B}"/>
              </c:ext>
            </c:extLst>
          </c:dPt>
          <c:dPt>
            <c:idx val="45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D-58E7-46AB-8C95-2318B0F86E6B}"/>
              </c:ext>
            </c:extLst>
          </c:dPt>
          <c:dPt>
            <c:idx val="46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E-58E7-46AB-8C95-2318B0F86E6B}"/>
              </c:ext>
            </c:extLst>
          </c:dPt>
          <c:dPt>
            <c:idx val="47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F-58E7-46AB-8C95-2318B0F86E6B}"/>
              </c:ext>
            </c:extLst>
          </c:dPt>
          <c:dPt>
            <c:idx val="48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0-58E7-46AB-8C95-2318B0F86E6B}"/>
              </c:ext>
            </c:extLst>
          </c:dPt>
          <c:dPt>
            <c:idx val="49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1-58E7-46AB-8C95-2318B0F86E6B}"/>
              </c:ext>
            </c:extLst>
          </c:dPt>
          <c:dPt>
            <c:idx val="50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2-58E7-46AB-8C95-2318B0F86E6B}"/>
              </c:ext>
            </c:extLst>
          </c:dPt>
          <c:dPt>
            <c:idx val="51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3-5CD1-48A2-A819-FC7B3208E484}"/>
              </c:ext>
            </c:extLst>
          </c:dPt>
          <c:dPt>
            <c:idx val="52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4-5CD1-48A2-A819-FC7B3208E484}"/>
              </c:ext>
            </c:extLst>
          </c:dPt>
          <c:dPt>
            <c:idx val="53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5-5CD1-48A2-A819-FC7B3208E484}"/>
              </c:ext>
            </c:extLst>
          </c:dPt>
          <c:dPt>
            <c:idx val="54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6-5CD1-48A2-A819-FC7B3208E484}"/>
              </c:ext>
            </c:extLst>
          </c:dPt>
          <c:dPt>
            <c:idx val="55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7-5CD1-48A2-A819-FC7B3208E484}"/>
              </c:ext>
            </c:extLst>
          </c:dPt>
          <c:dPt>
            <c:idx val="56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8-5CD1-48A2-A819-FC7B3208E484}"/>
              </c:ext>
            </c:extLst>
          </c:dPt>
          <c:dPt>
            <c:idx val="57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9-5CD1-48A2-A819-FC7B3208E484}"/>
              </c:ext>
            </c:extLst>
          </c:dPt>
          <c:dPt>
            <c:idx val="58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A-5CD1-48A2-A819-FC7B3208E484}"/>
              </c:ext>
            </c:extLst>
          </c:dPt>
          <c:dPt>
            <c:idx val="59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B-5CD1-48A2-A819-FC7B3208E484}"/>
              </c:ext>
            </c:extLst>
          </c:dPt>
          <c:dPt>
            <c:idx val="60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C-5CD1-48A2-A819-FC7B3208E484}"/>
              </c:ext>
            </c:extLst>
          </c:dPt>
          <c:dPt>
            <c:idx val="61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D-5CD1-48A2-A819-FC7B3208E484}"/>
              </c:ext>
            </c:extLst>
          </c:dPt>
          <c:dPt>
            <c:idx val="62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E-5CD1-48A2-A819-FC7B3208E484}"/>
              </c:ext>
            </c:extLst>
          </c:dPt>
          <c:dPt>
            <c:idx val="63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F-5CD1-48A2-A819-FC7B3208E484}"/>
              </c:ext>
            </c:extLst>
          </c:dPt>
          <c:dPt>
            <c:idx val="64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0-5CD1-48A2-A819-FC7B3208E484}"/>
              </c:ext>
            </c:extLst>
          </c:dPt>
          <c:dPt>
            <c:idx val="65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1-5CD1-48A2-A819-FC7B3208E484}"/>
              </c:ext>
            </c:extLst>
          </c:dPt>
          <c:dPt>
            <c:idx val="66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2-5CD1-48A2-A819-FC7B3208E484}"/>
              </c:ext>
            </c:extLst>
          </c:dPt>
          <c:dPt>
            <c:idx val="67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3-5CD1-48A2-A819-FC7B3208E484}"/>
              </c:ext>
            </c:extLst>
          </c:dPt>
          <c:dPt>
            <c:idx val="68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4-5CD1-48A2-A819-FC7B3208E484}"/>
              </c:ext>
            </c:extLst>
          </c:dPt>
          <c:dPt>
            <c:idx val="69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5-5CD1-48A2-A819-FC7B3208E484}"/>
              </c:ext>
            </c:extLst>
          </c:dPt>
          <c:dPt>
            <c:idx val="70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6-5CD1-48A2-A819-FC7B3208E484}"/>
              </c:ext>
            </c:extLst>
          </c:dPt>
          <c:dPt>
            <c:idx val="71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7-5CD1-48A2-A819-FC7B3208E484}"/>
              </c:ext>
            </c:extLst>
          </c:dPt>
          <c:dPt>
            <c:idx val="72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8-5CD1-48A2-A819-FC7B3208E484}"/>
              </c:ext>
            </c:extLst>
          </c:dPt>
          <c:dPt>
            <c:idx val="73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9-5CD1-48A2-A819-FC7B3208E484}"/>
              </c:ext>
            </c:extLst>
          </c:dPt>
          <c:dPt>
            <c:idx val="74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A-5CD1-48A2-A819-FC7B3208E484}"/>
              </c:ext>
            </c:extLst>
          </c:dPt>
          <c:dPt>
            <c:idx val="75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B-5CD1-48A2-A819-FC7B3208E484}"/>
              </c:ext>
            </c:extLst>
          </c:dPt>
          <c:dPt>
            <c:idx val="76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C-5CD1-48A2-A819-FC7B3208E484}"/>
              </c:ext>
            </c:extLst>
          </c:dPt>
          <c:dPt>
            <c:idx val="77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D-5CD1-48A2-A819-FC7B3208E484}"/>
              </c:ext>
            </c:extLst>
          </c:dPt>
          <c:dPt>
            <c:idx val="78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E-5CD1-48A2-A819-FC7B3208E484}"/>
              </c:ext>
            </c:extLst>
          </c:dPt>
          <c:dPt>
            <c:idx val="79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F-5CD1-48A2-A819-FC7B3208E484}"/>
              </c:ext>
            </c:extLst>
          </c:dPt>
          <c:dPt>
            <c:idx val="80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0-5CD1-48A2-A819-FC7B3208E484}"/>
              </c:ext>
            </c:extLst>
          </c:dPt>
          <c:dPt>
            <c:idx val="81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1-5CD1-48A2-A819-FC7B3208E484}"/>
              </c:ext>
            </c:extLst>
          </c:dPt>
          <c:dPt>
            <c:idx val="82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2-5CD1-48A2-A819-FC7B3208E484}"/>
              </c:ext>
            </c:extLst>
          </c:dPt>
          <c:dPt>
            <c:idx val="83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3-5CD1-48A2-A819-FC7B3208E484}"/>
              </c:ext>
            </c:extLst>
          </c:dPt>
          <c:dPt>
            <c:idx val="84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4-5CD1-48A2-A819-FC7B3208E484}"/>
              </c:ext>
            </c:extLst>
          </c:dPt>
          <c:dPt>
            <c:idx val="85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5-5CD1-48A2-A819-FC7B3208E484}"/>
              </c:ext>
            </c:extLst>
          </c:dPt>
          <c:dPt>
            <c:idx val="86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6-5CD1-48A2-A819-FC7B3208E484}"/>
              </c:ext>
            </c:extLst>
          </c:dPt>
          <c:dPt>
            <c:idx val="87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7-5CD1-48A2-A819-FC7B3208E484}"/>
              </c:ext>
            </c:extLst>
          </c:dPt>
          <c:dPt>
            <c:idx val="88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8-5CD1-48A2-A819-FC7B3208E484}"/>
              </c:ext>
            </c:extLst>
          </c:dPt>
          <c:dPt>
            <c:idx val="89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9-5CD1-48A2-A819-FC7B3208E484}"/>
              </c:ext>
            </c:extLst>
          </c:dPt>
          <c:dPt>
            <c:idx val="90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A-5CD1-48A2-A819-FC7B3208E484}"/>
              </c:ext>
            </c:extLst>
          </c:dPt>
          <c:dPt>
            <c:idx val="91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B-5CD1-48A2-A819-FC7B3208E484}"/>
              </c:ext>
            </c:extLst>
          </c:dPt>
          <c:dPt>
            <c:idx val="92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C-5CD1-48A2-A819-FC7B3208E484}"/>
              </c:ext>
            </c:extLst>
          </c:dPt>
          <c:dPt>
            <c:idx val="93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D-5CD1-48A2-A819-FC7B3208E484}"/>
              </c:ext>
            </c:extLst>
          </c:dPt>
          <c:dPt>
            <c:idx val="94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E-5CD1-48A2-A819-FC7B3208E484}"/>
              </c:ext>
            </c:extLst>
          </c:dPt>
          <c:dPt>
            <c:idx val="95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F-5CD1-48A2-A819-FC7B3208E484}"/>
              </c:ext>
            </c:extLst>
          </c:dPt>
          <c:dPt>
            <c:idx val="96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0-5CD1-48A2-A819-FC7B3208E484}"/>
              </c:ext>
            </c:extLst>
          </c:dPt>
          <c:dPt>
            <c:idx val="97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1-5CD1-48A2-A819-FC7B3208E484}"/>
              </c:ext>
            </c:extLst>
          </c:dPt>
          <c:dPt>
            <c:idx val="98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2-5CD1-48A2-A819-FC7B3208E484}"/>
              </c:ext>
            </c:extLst>
          </c:dPt>
          <c:dPt>
            <c:idx val="99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3-5CD1-48A2-A819-FC7B3208E484}"/>
              </c:ext>
            </c:extLst>
          </c:dPt>
          <c:dPt>
            <c:idx val="100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4-5CD1-48A2-A819-FC7B3208E484}"/>
              </c:ext>
            </c:extLst>
          </c:dPt>
          <c:dPt>
            <c:idx val="101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5-5CD1-48A2-A819-FC7B3208E484}"/>
              </c:ext>
            </c:extLst>
          </c:dPt>
          <c:dPt>
            <c:idx val="102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6-5CD1-48A2-A819-FC7B3208E484}"/>
              </c:ext>
            </c:extLst>
          </c:dPt>
          <c:dPt>
            <c:idx val="103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7-5CD1-48A2-A819-FC7B3208E484}"/>
              </c:ext>
            </c:extLst>
          </c:dPt>
          <c:dPt>
            <c:idx val="104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8-5CD1-48A2-A819-FC7B3208E484}"/>
              </c:ext>
            </c:extLst>
          </c:dPt>
          <c:dPt>
            <c:idx val="105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9-5CD1-48A2-A819-FC7B3208E484}"/>
              </c:ext>
            </c:extLst>
          </c:dPt>
          <c:dPt>
            <c:idx val="106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A-5CD1-48A2-A819-FC7B3208E484}"/>
              </c:ext>
            </c:extLst>
          </c:dPt>
          <c:dPt>
            <c:idx val="107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B-5CD1-48A2-A819-FC7B3208E484}"/>
              </c:ext>
            </c:extLst>
          </c:dPt>
          <c:dPt>
            <c:idx val="108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C-5CD1-48A2-A819-FC7B3208E484}"/>
              </c:ext>
            </c:extLst>
          </c:dPt>
          <c:dPt>
            <c:idx val="109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D-5CD1-48A2-A819-FC7B3208E484}"/>
              </c:ext>
            </c:extLst>
          </c:dPt>
          <c:dPt>
            <c:idx val="110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E-5CD1-48A2-A819-FC7B3208E484}"/>
              </c:ext>
            </c:extLst>
          </c:dPt>
          <c:dPt>
            <c:idx val="111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F-5CD1-48A2-A819-FC7B3208E484}"/>
              </c:ext>
            </c:extLst>
          </c:dPt>
          <c:dPt>
            <c:idx val="112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70-5CD1-48A2-A819-FC7B3208E484}"/>
              </c:ext>
            </c:extLst>
          </c:dPt>
          <c:dPt>
            <c:idx val="113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71-5CD1-48A2-A819-FC7B3208E484}"/>
              </c:ext>
            </c:extLst>
          </c:dPt>
          <c:dPt>
            <c:idx val="114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72-5CD1-48A2-A819-FC7B3208E484}"/>
              </c:ext>
            </c:extLst>
          </c:dPt>
          <c:dPt>
            <c:idx val="115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73-5CD1-48A2-A819-FC7B3208E484}"/>
              </c:ext>
            </c:extLst>
          </c:dPt>
          <c:dPt>
            <c:idx val="116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74-5CD1-48A2-A819-FC7B3208E484}"/>
              </c:ext>
            </c:extLst>
          </c:dPt>
          <c:dPt>
            <c:idx val="117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75-5CD1-48A2-A819-FC7B3208E484}"/>
              </c:ext>
            </c:extLst>
          </c:dPt>
          <c:dPt>
            <c:idx val="118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76-5CD1-48A2-A819-FC7B3208E484}"/>
              </c:ext>
            </c:extLst>
          </c:dPt>
          <c:dPt>
            <c:idx val="119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77-5CD1-48A2-A819-FC7B3208E484}"/>
              </c:ext>
            </c:extLst>
          </c:dPt>
          <c:dPt>
            <c:idx val="120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78-5CD1-48A2-A819-FC7B3208E484}"/>
              </c:ext>
            </c:extLst>
          </c:dPt>
          <c:dPt>
            <c:idx val="121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79-5CD1-48A2-A819-FC7B3208E484}"/>
              </c:ext>
            </c:extLst>
          </c:dPt>
          <c:dPt>
            <c:idx val="122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7A-5CD1-48A2-A819-FC7B3208E484}"/>
              </c:ext>
            </c:extLst>
          </c:dPt>
          <c:dPt>
            <c:idx val="123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7B-5CD1-48A2-A819-FC7B3208E484}"/>
              </c:ext>
            </c:extLst>
          </c:dPt>
          <c:xVal>
            <c:numRef>
              <c:f>Лист1!$A$2:$A$471</c:f>
              <c:numCache>
                <c:formatCode>General</c:formatCode>
                <c:ptCount val="4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</c:numCache>
            </c:numRef>
          </c:xVal>
          <c:yVal>
            <c:numRef>
              <c:f>Лист1!$B$2:$B$471</c:f>
              <c:numCache>
                <c:formatCode>General</c:formatCode>
                <c:ptCount val="47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3-58E7-46AB-8C95-2318B0F86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919744"/>
        <c:axId val="161921664"/>
      </c:scatterChart>
      <c:valAx>
        <c:axId val="161919744"/>
        <c:scaling>
          <c:orientation val="minMax"/>
          <c:max val="5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Участники, чел.</a:t>
                </a:r>
              </a:p>
            </c:rich>
          </c:tx>
          <c:layout>
            <c:manualLayout>
              <c:xMode val="edge"/>
              <c:yMode val="edge"/>
              <c:x val="0.40718740027223643"/>
              <c:y val="0.8843700159489633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1921664"/>
        <c:crosses val="autoZero"/>
        <c:crossBetween val="midCat"/>
      </c:valAx>
      <c:valAx>
        <c:axId val="161921664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Балл</a:t>
                </a:r>
              </a:p>
            </c:rich>
          </c:tx>
          <c:layout>
            <c:manualLayout>
              <c:xMode val="edge"/>
              <c:yMode val="edge"/>
              <c:x val="8.271298593879239E-3"/>
              <c:y val="5.2318057017066407E-3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191974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391513560804905E-2"/>
          <c:y val="5.1944444444444446E-2"/>
          <c:w val="0.88831219014289875"/>
          <c:h val="0.80441163604549415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4472C4"/>
              </a:solidFill>
              <a:ln w="9525">
                <a:noFill/>
              </a:ln>
              <a:effectLst/>
            </c:spPr>
          </c:marker>
          <c:dPt>
            <c:idx val="0"/>
            <c:marker>
              <c:spPr>
                <a:solidFill>
                  <a:srgbClr val="DEA9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371-4C01-B50D-8DDE34CA812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371-4C01-B50D-8DDE34CA812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371-4C01-B50D-8DDE34CA8126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371-4C01-B50D-8DDE34CA8126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371-4C01-B50D-8DDE34CA8126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371-4C01-B50D-8DDE34CA8126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371-4C01-B50D-8DDE34CA8126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371-4C01-B50D-8DDE34CA8126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1371-4C01-B50D-8DDE34CA8126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371-4C01-B50D-8DDE34CA8126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1371-4C01-B50D-8DDE34CA8126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1371-4C01-B50D-8DDE34CA8126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1371-4C01-B50D-8DDE34CA8126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1371-4C01-B50D-8DDE34CA8126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1371-4C01-B50D-8DDE34CA8126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371-4C01-B50D-8DDE34CA8126}"/>
              </c:ext>
            </c:extLst>
          </c:dPt>
          <c:dPt>
            <c:idx val="1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1371-4C01-B50D-8DDE34CA8126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371-4C01-B50D-8DDE34CA8126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1371-4C01-B50D-8DDE34CA8126}"/>
              </c:ext>
            </c:extLst>
          </c:dPt>
          <c:dPt>
            <c:idx val="1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371-4C01-B50D-8DDE34CA8126}"/>
              </c:ext>
            </c:extLst>
          </c:dPt>
          <c:dPt>
            <c:idx val="2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1371-4C01-B50D-8DDE34CA8126}"/>
              </c:ext>
            </c:extLst>
          </c:dPt>
          <c:dPt>
            <c:idx val="2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371-4C01-B50D-8DDE34CA8126}"/>
              </c:ext>
            </c:extLst>
          </c:dPt>
          <c:dPt>
            <c:idx val="2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1371-4C01-B50D-8DDE34CA8126}"/>
              </c:ext>
            </c:extLst>
          </c:dPt>
          <c:dPt>
            <c:idx val="2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371-4C01-B50D-8DDE34CA8126}"/>
              </c:ext>
            </c:extLst>
          </c:dPt>
          <c:dPt>
            <c:idx val="2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1371-4C01-B50D-8DDE34CA8126}"/>
              </c:ext>
            </c:extLst>
          </c:dPt>
          <c:dPt>
            <c:idx val="2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371-4C01-B50D-8DDE34CA8126}"/>
              </c:ext>
            </c:extLst>
          </c:dPt>
          <c:dPt>
            <c:idx val="2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1371-4C01-B50D-8DDE34CA8126}"/>
              </c:ext>
            </c:extLst>
          </c:dPt>
          <c:dPt>
            <c:idx val="2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1371-4C01-B50D-8DDE34CA8126}"/>
              </c:ext>
            </c:extLst>
          </c:dPt>
          <c:dPt>
            <c:idx val="2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1371-4C01-B50D-8DDE34CA8126}"/>
              </c:ext>
            </c:extLst>
          </c:dPt>
          <c:dPt>
            <c:idx val="2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371-4C01-B50D-8DDE34CA8126}"/>
              </c:ext>
            </c:extLst>
          </c:dPt>
          <c:dPt>
            <c:idx val="3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1371-4C01-B50D-8DDE34CA8126}"/>
              </c:ext>
            </c:extLst>
          </c:dPt>
          <c:dPt>
            <c:idx val="3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1371-4C01-B50D-8DDE34CA8126}"/>
              </c:ext>
            </c:extLst>
          </c:dPt>
          <c:dPt>
            <c:idx val="3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1371-4C01-B50D-8DDE34CA8126}"/>
              </c:ext>
            </c:extLst>
          </c:dPt>
          <c:dPt>
            <c:idx val="3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1371-4C01-B50D-8DDE34CA8126}"/>
              </c:ext>
            </c:extLst>
          </c:dPt>
          <c:dPt>
            <c:idx val="3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2-1371-4C01-B50D-8DDE34CA8126}"/>
              </c:ext>
            </c:extLst>
          </c:dPt>
          <c:dPt>
            <c:idx val="3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3-1371-4C01-B50D-8DDE34CA8126}"/>
              </c:ext>
            </c:extLst>
          </c:dPt>
          <c:dPt>
            <c:idx val="3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4-1371-4C01-B50D-8DDE34CA8126}"/>
              </c:ext>
            </c:extLst>
          </c:dPt>
          <c:dPt>
            <c:idx val="3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5-1371-4C01-B50D-8DDE34CA8126}"/>
              </c:ext>
            </c:extLst>
          </c:dPt>
          <c:dPt>
            <c:idx val="3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6-1371-4C01-B50D-8DDE34CA8126}"/>
              </c:ext>
            </c:extLst>
          </c:dPt>
          <c:dPt>
            <c:idx val="3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7-1371-4C01-B50D-8DDE34CA8126}"/>
              </c:ext>
            </c:extLst>
          </c:dPt>
          <c:dPt>
            <c:idx val="4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8-1371-4C01-B50D-8DDE34CA8126}"/>
              </c:ext>
            </c:extLst>
          </c:dPt>
          <c:dPt>
            <c:idx val="4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9-1371-4C01-B50D-8DDE34CA8126}"/>
              </c:ext>
            </c:extLst>
          </c:dPt>
          <c:dPt>
            <c:idx val="4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A-1371-4C01-B50D-8DDE34CA8126}"/>
              </c:ext>
            </c:extLst>
          </c:dPt>
          <c:dPt>
            <c:idx val="4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B-1371-4C01-B50D-8DDE34CA8126}"/>
              </c:ext>
            </c:extLst>
          </c:dPt>
          <c:dPt>
            <c:idx val="4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C-1371-4C01-B50D-8DDE34CA8126}"/>
              </c:ext>
            </c:extLst>
          </c:dPt>
          <c:dPt>
            <c:idx val="4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D-1371-4C01-B50D-8DDE34CA8126}"/>
              </c:ext>
            </c:extLst>
          </c:dPt>
          <c:dPt>
            <c:idx val="4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E-1371-4C01-B50D-8DDE34CA8126}"/>
              </c:ext>
            </c:extLst>
          </c:dPt>
          <c:dPt>
            <c:idx val="4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F-1371-4C01-B50D-8DDE34CA8126}"/>
              </c:ext>
            </c:extLst>
          </c:dPt>
          <c:dPt>
            <c:idx val="4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0-1371-4C01-B50D-8DDE34CA8126}"/>
              </c:ext>
            </c:extLst>
          </c:dPt>
          <c:dPt>
            <c:idx val="4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1-1371-4C01-B50D-8DDE34CA8126}"/>
              </c:ext>
            </c:extLst>
          </c:dPt>
          <c:dPt>
            <c:idx val="5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2-1371-4C01-B50D-8DDE34CA8126}"/>
              </c:ext>
            </c:extLst>
          </c:dPt>
          <c:xVal>
            <c:numRef>
              <c:f>Лист1!$A$2:$A$349</c:f>
              <c:numCache>
                <c:formatCode>General</c:formatCode>
                <c:ptCount val="3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</c:numCache>
            </c:numRef>
          </c:xVal>
          <c:yVal>
            <c:numRef>
              <c:f>Лист1!$B$2:$B$349</c:f>
              <c:numCache>
                <c:formatCode>General</c:formatCode>
                <c:ptCount val="348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3-1371-4C01-B50D-8DDE34CA8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241984"/>
        <c:axId val="163243904"/>
      </c:scatterChart>
      <c:valAx>
        <c:axId val="163241984"/>
        <c:scaling>
          <c:orientation val="minMax"/>
          <c:max val="3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100"/>
                  <a:t>Участники, чел.</a:t>
                </a:r>
              </a:p>
            </c:rich>
          </c:tx>
          <c:layout>
            <c:manualLayout>
              <c:xMode val="edge"/>
              <c:yMode val="edge"/>
              <c:x val="0.43200131233595801"/>
              <c:y val="0.9206349206349205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3243904"/>
        <c:crosses val="autoZero"/>
        <c:crossBetween val="midCat"/>
      </c:valAx>
      <c:valAx>
        <c:axId val="163243904"/>
        <c:scaling>
          <c:orientation val="minMax"/>
          <c:max val="1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Балл</a:t>
                </a:r>
              </a:p>
            </c:rich>
          </c:tx>
          <c:layout>
            <c:manualLayout>
              <c:xMode val="edge"/>
              <c:yMode val="edge"/>
              <c:x val="0"/>
              <c:y val="2.9140107486564183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32419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0.09181</cdr:x>
      <cdr:y>0.35757</cdr:y>
    </cdr:from>
    <cdr:to>
      <cdr:x>0.20471</cdr:x>
      <cdr:y>0.42729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63880" y="1367790"/>
          <a:ext cx="693420" cy="266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15000"/>
            </a:lnSpc>
            <a:spcAft>
              <a:spcPts val="1000"/>
            </a:spcAft>
          </a:pPr>
          <a:r>
            <a:rPr lang="ru-RU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 чел.</a:t>
          </a:r>
          <a:endParaRPr lang="ru-RU" sz="11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0.09833</cdr:x>
      <cdr:y>0.42978</cdr:y>
    </cdr:from>
    <cdr:to>
      <cdr:x>0.21123</cdr:x>
      <cdr:y>0.4995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03885" y="1644015"/>
          <a:ext cx="693420" cy="266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15000"/>
            </a:lnSpc>
            <a:spcAft>
              <a:spcPts val="1000"/>
            </a:spcAft>
          </a:pPr>
          <a:r>
            <a:rPr lang="ru-RU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 чел.</a:t>
          </a:r>
          <a:endParaRPr lang="ru-RU" sz="11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0.13989</cdr:x>
      <cdr:y>0.57271</cdr:y>
    </cdr:from>
    <cdr:to>
      <cdr:x>0.25279</cdr:x>
      <cdr:y>0.64243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859155" y="2190750"/>
          <a:ext cx="693420" cy="266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15000"/>
            </a:lnSpc>
            <a:spcAft>
              <a:spcPts val="1000"/>
            </a:spcAft>
          </a:pPr>
          <a:r>
            <a:rPr lang="ru-RU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4 чел.</a:t>
          </a:r>
          <a:endParaRPr lang="ru-RU" sz="11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B0AE3-F1A2-394F-BC18-67F76EFC1EC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1143000"/>
            <a:ext cx="5845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9C60B-6F98-8646-A41A-70FA44D3B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2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Можно показать нашу группировку </a:t>
            </a:r>
            <a:r>
              <a:rPr lang="ru-RU" baseline="0" smtClean="0"/>
              <a:t>по ресурсам как-то так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732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основе анализа дескриптивных статистик сформирован профиль востребованных работодателями универсальных компетенций учителей в разрезе аспектов УК с дескрипторами доминирующих уровней. Мнения респондентов достаточно однородны, из одиннадцати аспектов УК лишь один обнаруживает бимодальное распределение: это аспект «Анализ рабочей ситуации» компетенции разрешения проблем. Здесь ответы руководителей школ примерно в равной степени распределены между II и IV уровнями сформированности универсальных компетенций, поэтому в качестве доминирующего уровня принято среднее значение, соответствующее III уровню.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7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9">
            <a:extLst>
              <a:ext uri="{FF2B5EF4-FFF2-40B4-BE49-F238E27FC236}">
                <a16:creationId xmlns="" xmlns:a16="http://schemas.microsoft.com/office/drawing/2014/main" id="{ACD4A90A-0ABE-7243-8908-72C565099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1A77197B-380D-644E-9B90-7284D14AEC8D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53E39C7-B630-C841-B628-08298DD9876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5BDB2FD8-6949-594D-AF72-5CE0FDE67F6D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=""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19112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54" userDrawn="1">
          <p15:clr>
            <a:srgbClr val="FBAE40"/>
          </p15:clr>
        </p15:guide>
        <p15:guide id="3" pos="4082" userDrawn="1">
          <p15:clr>
            <a:srgbClr val="FBAE40"/>
          </p15:clr>
        </p15:guide>
        <p15:guide id="4" orient="horz" pos="38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9">
            <a:extLst>
              <a:ext uri="{FF2B5EF4-FFF2-40B4-BE49-F238E27FC236}">
                <a16:creationId xmlns="" xmlns:a16="http://schemas.microsoft.com/office/drawing/2014/main" id="{312AC08A-0C3F-974B-BD93-826A86886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D5800CC3-8BB1-6E4A-B449-86804D5C4D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31EB201-11AF-9542-A909-0880047F2AF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0814AB4-58FB-AE44-9B65-2430CAFB56B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FAC3-F2F2-2C4F-A0E5-E45C3D91474E}" type="datetime1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33C0F341-B7E5-3845-B426-CA74C3BDAE4F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340995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1BDE5803-8086-B245-97C9-CAE368D49BE0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701910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6047B218-8FD4-6348-A347-47AB398FF2D4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970134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1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="" xmlns:a16="http://schemas.microsoft.com/office/drawing/2014/main" id="{80D31F51-3F1C-8045-99BC-14A4D28ED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901C6BE-CE43-1C49-A547-8D7E87965F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769650-3A35-3642-883C-A870CBC46FC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BE4A2AA-05E3-7F4E-879C-E04CB11781C0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705385"/>
            <a:ext cx="11178302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4577778"/>
            <a:ext cx="1117830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D0A1-1F54-6D46-B9B0-6ADD85C235EC}" type="datetime1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46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9">
            <a:extLst>
              <a:ext uri="{FF2B5EF4-FFF2-40B4-BE49-F238E27FC236}">
                <a16:creationId xmlns="" xmlns:a16="http://schemas.microsoft.com/office/drawing/2014/main" id="{FFBF45D3-592B-3C42-AB8F-2FDFA93DD1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29BDF7A5-C047-1149-97E2-5FF2F7C15BEB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1ACB84-12E8-B04C-B361-EFA20FF74E23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A2AF39C-AEEB-974B-9D14-519ED62E1CF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CDA-6D70-FA48-B8E7-6D7A153E7A07}" type="datetime1">
              <a:rPr lang="ru-RU" smtClean="0"/>
              <a:t>26.02.2025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4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4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48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=""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=""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2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=""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=""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9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=""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=""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7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="" xmlns:a16="http://schemas.microsoft.com/office/drawing/2014/main" id="{64B41069-4AAD-8340-8EFB-180ACA586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F7727723-4074-B843-AE36-885B2303F4F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FE95950-E595-F342-9D21-3C47BD20DFED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C78ECB9-5CD4-CC42-91B8-0D89C488BB7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=""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50386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54">
          <p15:clr>
            <a:srgbClr val="FBAE40"/>
          </p15:clr>
        </p15:guide>
        <p15:guide id="3" pos="4082">
          <p15:clr>
            <a:srgbClr val="FBAE40"/>
          </p15:clr>
        </p15:guide>
        <p15:guide id="4" orient="horz" pos="3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="" xmlns:a16="http://schemas.microsoft.com/office/drawing/2014/main" id="{B72F114E-335E-2040-801E-3C7EC39A3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F3B94890-3C49-7044-A8F0-B3DB12C28D12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6AA9BBD-B777-C149-9777-05247593E1E0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8C569F4-D248-7041-9278-341700D6083F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44" y="1119505"/>
            <a:ext cx="9720263" cy="2381521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592866"/>
            <a:ext cx="9720263" cy="1651546"/>
          </a:xfrm>
        </p:spPr>
        <p:txBody>
          <a:bodyPr>
            <a:normAutofit/>
          </a:bodyPr>
          <a:lstStyle>
            <a:lvl1pPr marL="0" indent="0" algn="l">
              <a:buNone/>
              <a:defRPr sz="2400" b="1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ABD-BCBD-544A-9118-89D15D7C2332}" type="datetime1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6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="" xmlns:a16="http://schemas.microsoft.com/office/drawing/2014/main" id="{A031F8E3-48A7-4044-944A-7FEEE130F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CC740624-9786-3F40-BE2D-E443C76C8EC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AEFE944-F30B-544E-B5A4-8FA81A6D7A9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E5D4700-313E-CB48-82C9-205F0B4F41D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919197"/>
            <a:ext cx="8649708" cy="535138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303" y="2751909"/>
            <a:ext cx="6696892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5067-034C-ED4C-9B2B-00BE7ADE8DA8}" type="datetime1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97AD485B-A56F-E148-9785-EA3C38C11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891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1174A10-18C0-D846-8F03-C9CC6AC7354A}"/>
              </a:ext>
            </a:extLst>
          </p:cNvPr>
          <p:cNvSpPr/>
          <p:nvPr userDrawn="1"/>
        </p:nvSpPr>
        <p:spPr>
          <a:xfrm>
            <a:off x="0" y="0"/>
            <a:ext cx="12960350" cy="68405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0547" y="2269024"/>
            <a:ext cx="6871063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C5C-8715-4349-9C7D-F129E2D2F817}" type="datetime1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6863F21F-0FD5-0D4F-9EDF-1CEFC7A813E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003E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0584FD3-82FB-1645-920D-FB8B68AFF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28"/>
          <a:stretch/>
        </p:blipFill>
        <p:spPr>
          <a:xfrm>
            <a:off x="10684390" y="-1"/>
            <a:ext cx="1950721" cy="9761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56C3D01-CF25-E947-ABB7-B55A2D418229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2023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9CAB093-8887-BF49-8EA5-92B2D72B9517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0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="" xmlns:a16="http://schemas.microsoft.com/office/drawing/2014/main" id="{E42B6E17-3CA0-A44E-A15A-7A8C6D151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CAE1ECE3-AE58-EF4B-9404-CEF7D373912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BC5649B-D563-7A42-ADA0-AC0ECE1EBBD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C4F3F24-E8BA-7348-890A-4EB2A401046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576679" cy="714358"/>
          </a:xfrm>
        </p:spPr>
        <p:txBody>
          <a:bodyPr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2D4-E0FF-0948-BCEC-0F713D78CA44}" type="datetime1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335B661-A620-6B4A-8A9C-FCEE63525CAE}"/>
              </a:ext>
            </a:extLst>
          </p:cNvPr>
          <p:cNvSpPr txBox="1">
            <a:spLocks/>
          </p:cNvSpPr>
          <p:nvPr userDrawn="1"/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2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="" xmlns:a16="http://schemas.microsoft.com/office/drawing/2014/main" id="{00F513B3-241A-5644-9CD0-08969C850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9DB0A6DB-F31A-A343-BF05-360492CB83BF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384103-0CD4-E641-A9AE-B808169DCE7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219AD7C-9E4C-BC47-9C84-6A2E4F3FD078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772664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EC4-AEDB-A546-B9B7-585538AAD3C7}" type="datetime1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0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="" xmlns:a16="http://schemas.microsoft.com/office/drawing/2014/main" id="{82FB6434-E9A9-A141-89AC-B38A0E207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D954ACBC-1461-8F49-8A62-25BE7C807B19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405D89A-CBD9-1747-8A24-211A119C1CB5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187A918-407B-4D42-98BB-5B3D0F5839E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64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6139-3C51-544D-A275-589F7A7E6369}" type="datetime1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38360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F7329FE-F5D1-374D-B109-65B84655D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263CFD3C-F777-DA4D-BC37-116E29B7A220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E772282-7CE5-9B49-B848-BF7E6632BBB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F7AA82A-8CAD-7945-8DF4-19C7F478AB03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2F27-2E9A-5E43-AA18-A5B944132F59}" type="datetime1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5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900000"/>
            <a:ext cx="9576679" cy="7143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1820976"/>
            <a:ext cx="11205726" cy="43402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84883"/>
            <a:ext cx="291607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57F375-12B8-4849-BF4D-9AACA101A6E6}" type="datetime1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567" y="7084884"/>
            <a:ext cx="437411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463" y="266377"/>
            <a:ext cx="73813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6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73" r:id="rId3"/>
    <p:sldLayoutId id="2147483689" r:id="rId4"/>
    <p:sldLayoutId id="2147483690" r:id="rId5"/>
    <p:sldLayoutId id="2147483674" r:id="rId6"/>
    <p:sldLayoutId id="2147483681" r:id="rId7"/>
    <p:sldLayoutId id="2147483686" r:id="rId8"/>
    <p:sldLayoutId id="2147483687" r:id="rId9"/>
    <p:sldLayoutId id="2147483688" r:id="rId10"/>
    <p:sldLayoutId id="2147483675" r:id="rId11"/>
    <p:sldLayoutId id="2147483678" r:id="rId12"/>
    <p:sldLayoutId id="2147483684" r:id="rId13"/>
    <p:sldLayoutId id="2147483695" r:id="rId14"/>
    <p:sldLayoutId id="2147483696" r:id="rId15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2114" rtl="0" eaLnBrk="1" latinLnBrk="0" hangingPunct="1">
        <a:lnSpc>
          <a:spcPct val="100000"/>
        </a:lnSpc>
        <a:spcBef>
          <a:spcPts val="998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54" userDrawn="1">
          <p15:clr>
            <a:srgbClr val="F26B43"/>
          </p15:clr>
        </p15:guide>
        <p15:guide id="2" pos="4082" userDrawn="1">
          <p15:clr>
            <a:srgbClr val="F26B43"/>
          </p15:clr>
        </p15:guide>
        <p15:guide id="3" orient="horz" pos="385" userDrawn="1">
          <p15:clr>
            <a:srgbClr val="F26B43"/>
          </p15:clr>
        </p15:guide>
        <p15:guide id="4" orient="horz" pos="3969" userDrawn="1">
          <p15:clr>
            <a:srgbClr val="F26B43"/>
          </p15:clr>
        </p15:guide>
        <p15:guide id="5" pos="567" userDrawn="1">
          <p15:clr>
            <a:srgbClr val="F26B43"/>
          </p15:clr>
        </p15:guide>
        <p15:guide id="6" pos="7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am.ranepa.ru/nauka/nauchno-issledovatelskie-raboty.php" TargetMode="External"/><Relationship Id="rId2" Type="http://schemas.openxmlformats.org/officeDocument/2006/relationships/hyperlink" Target="mailto:Prudnikova-va@ranepa.ru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F4E694-B4BE-4647-B02E-5553DD8C6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09" y="1621930"/>
            <a:ext cx="10423442" cy="1805897"/>
          </a:xfrm>
          <a:noFill/>
        </p:spPr>
        <p:txBody>
          <a:bodyPr/>
          <a:lstStyle/>
          <a:p>
            <a:r>
              <a:rPr lang="ru-RU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/>
              <a:t>Опыт оценки универсальных компетенций студентов выпускных курсов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педагогических </a:t>
            </a:r>
            <a:r>
              <a:rPr lang="ru-RU" dirty="0"/>
              <a:t>вузов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283B779-785B-C549-98BC-FD63CEA37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363" y="4390597"/>
            <a:ext cx="10423443" cy="8196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/>
              <a:t>Голуб Галина Борисовна, </a:t>
            </a:r>
            <a:r>
              <a:rPr lang="ru-RU" sz="1600" dirty="0" err="1" smtClean="0"/>
              <a:t>к.и.н</a:t>
            </a:r>
            <a:r>
              <a:rPr lang="ru-RU" sz="1600" dirty="0" smtClean="0"/>
              <a:t>., </a:t>
            </a:r>
            <a:r>
              <a:rPr lang="ru-RU" sz="1600" dirty="0" err="1" smtClean="0"/>
              <a:t>в.н.с</a:t>
            </a:r>
            <a:r>
              <a:rPr lang="ru-RU" sz="1600" dirty="0" smtClean="0"/>
              <a:t>. Самарского </a:t>
            </a:r>
            <a:r>
              <a:rPr lang="ru-RU" sz="1600" dirty="0"/>
              <a:t>филиала Президентской академии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golub-gb@ranepa.ru</a:t>
            </a:r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pPr algn="ctr">
              <a:spcBef>
                <a:spcPts val="0"/>
              </a:spcBef>
            </a:pPr>
            <a:r>
              <a:rPr lang="en-US" sz="1350" dirty="0"/>
              <a:t>VII</a:t>
            </a:r>
            <a:r>
              <a:rPr lang="ru-RU" sz="1350" dirty="0"/>
              <a:t> Ежегодный международный симпозиум</a:t>
            </a:r>
          </a:p>
          <a:p>
            <a:pPr algn="ctr">
              <a:spcBef>
                <a:spcPts val="0"/>
              </a:spcBef>
            </a:pPr>
            <a:r>
              <a:rPr lang="ru-RU" sz="1350" b="1" dirty="0"/>
              <a:t>«Образование и город: ресурсы взаимного развития»</a:t>
            </a:r>
          </a:p>
          <a:p>
            <a:pPr algn="ctr">
              <a:spcBef>
                <a:spcPts val="0"/>
              </a:spcBef>
            </a:pPr>
            <a:r>
              <a:rPr lang="ru-RU" sz="1350" dirty="0"/>
              <a:t>18-20 апреля 2024 года</a:t>
            </a:r>
          </a:p>
          <a:p>
            <a:pPr>
              <a:spcBef>
                <a:spcPts val="0"/>
              </a:spcBef>
            </a:pPr>
            <a:endParaRPr lang="ru-RU" sz="16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05262" y="5729681"/>
            <a:ext cx="5201175" cy="1040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720945" y="0"/>
            <a:ext cx="1239405" cy="68405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8476" y="253639"/>
            <a:ext cx="824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Пример тестового задания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734" y="841462"/>
            <a:ext cx="64801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Извлечение </a:t>
            </a:r>
            <a:r>
              <a:rPr lang="ru-RU" b="1" i="1" dirty="0"/>
              <a:t>и первичная обработка </a:t>
            </a:r>
            <a:r>
              <a:rPr lang="ru-RU" b="1" i="1" dirty="0" smtClean="0"/>
              <a:t>информации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53006" y="1371608"/>
            <a:ext cx="12091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	</a:t>
            </a:r>
            <a:r>
              <a:rPr lang="ru-RU" sz="1600" dirty="0"/>
              <a:t>Ваша дипломная работа посвящена </a:t>
            </a:r>
            <a:r>
              <a:rPr lang="ru-RU" sz="1600" dirty="0" err="1"/>
              <a:t>волонтерству</a:t>
            </a:r>
            <a:r>
              <a:rPr lang="ru-RU" sz="1600" dirty="0"/>
              <a:t> школьников как составляющей системы воспитания. На текущем этапе работы вы занимаетесь систематизацией мотивов, побуждающих старшеклассников заниматься волонтерской деятельностью.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 smtClean="0"/>
              <a:t>	Изучите </a:t>
            </a:r>
            <a:r>
              <a:rPr lang="ru-RU" sz="1600" dirty="0"/>
              <a:t>описание ситуации (источник 1) и фрагмент анкеты (источник 2). Ознакомьтесь с некоторыми ответами школьников на вопросы анкеты (источник 3). </a:t>
            </a:r>
          </a:p>
          <a:p>
            <a:r>
              <a:rPr lang="ru-RU" sz="1600" b="1" dirty="0" smtClean="0"/>
              <a:t>	Составьте </a:t>
            </a:r>
            <a:r>
              <a:rPr lang="ru-RU" sz="1600" b="1" dirty="0"/>
              <a:t>форму для фиксации количества упоминаний того или иного мотива при работе со всем массивом анкет.</a:t>
            </a:r>
            <a:endParaRPr lang="ru-RU" sz="1600" dirty="0"/>
          </a:p>
          <a:p>
            <a:r>
              <a:rPr lang="ru-RU" sz="1600" dirty="0" smtClean="0"/>
              <a:t>	Рекомендуемое </a:t>
            </a:r>
            <a:r>
              <a:rPr lang="ru-RU" sz="1600" dirty="0"/>
              <a:t>время выполнения задания – 15-20 минут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76" y="4164799"/>
            <a:ext cx="5720898" cy="241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734" y="3968655"/>
            <a:ext cx="6480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/>
              <a:t>Источник 1</a:t>
            </a:r>
          </a:p>
          <a:p>
            <a:r>
              <a:rPr lang="ru-RU" sz="1200" b="1" i="1" dirty="0" smtClean="0"/>
              <a:t>Описание </a:t>
            </a:r>
            <a:r>
              <a:rPr lang="ru-RU" sz="1200" b="1" i="1" dirty="0"/>
              <a:t>ситуации</a:t>
            </a:r>
            <a:endParaRPr lang="ru-RU" sz="1200" dirty="0"/>
          </a:p>
          <a:p>
            <a:r>
              <a:rPr lang="ru-RU" sz="1200" dirty="0"/>
              <a:t>Ваша дипломная работа посвящена </a:t>
            </a:r>
            <a:r>
              <a:rPr lang="ru-RU" sz="1200" dirty="0" err="1"/>
              <a:t>волонтерству</a:t>
            </a:r>
            <a:r>
              <a:rPr lang="ru-RU" sz="1200" dirty="0"/>
              <a:t> школьников как составляющей системы воспитания. По некоторым вопросам вы обращались в некоммерческую организацию, занимающуюся организацией добровольцев в городе. В процессе консультаций вы узнали, что члены организации провели опрос в школах одного из районов, чтобы выяснить, какие направления </a:t>
            </a:r>
            <a:r>
              <a:rPr lang="ru-RU" sz="1200" dirty="0" err="1"/>
              <a:t>волонтерства</a:t>
            </a:r>
            <a:r>
              <a:rPr lang="ru-RU" sz="1200" dirty="0"/>
              <a:t> привлекательны для школьников 14-16 лет. Заполненные анкеты (около 1000 штук) вам готовы предоставить для работы.</a:t>
            </a:r>
          </a:p>
          <a:p>
            <a:r>
              <a:rPr lang="ru-RU" sz="1200" dirty="0"/>
              <a:t>Вы выделили в анкете только те вопросы, которые можно сопоставить с уже написанной вами теоретической частью работы. Очевидно, что ответы на них надо как-то систематизировать, чтобы проводить анализ. Руководитель дипломной работы предложил на основе ответов из 10-15 анкет составить структуру для систематизации мотивов старшеклассников, а уже потом работать с остальными ответами, систематизируя их в подготовленной для этого форме.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253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8476" y="253639"/>
            <a:ext cx="824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Пример тестового задания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734" y="841462"/>
            <a:ext cx="64801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Извлечение </a:t>
            </a:r>
            <a:r>
              <a:rPr lang="ru-RU" b="1" i="1" dirty="0"/>
              <a:t>и первичная обработка </a:t>
            </a:r>
            <a:r>
              <a:rPr lang="ru-RU" b="1" i="1" dirty="0" smtClean="0"/>
              <a:t>информации</a:t>
            </a:r>
            <a:endParaRPr lang="ru-RU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6" y="1538565"/>
            <a:ext cx="4966340" cy="503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98" y="1538566"/>
            <a:ext cx="5170787" cy="490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4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8476" y="253639"/>
            <a:ext cx="824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Пример тестового задания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734" y="747943"/>
            <a:ext cx="64801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Обработка информации. Письменная коммуникация.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53006" y="1102710"/>
            <a:ext cx="120916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	</a:t>
            </a:r>
            <a:r>
              <a:rPr lang="ru-RU" sz="1600" dirty="0"/>
              <a:t>Получив диплом, вы устроились работать в школу. Вам дали классное руководство в 5 «б». В конце первой четверти в ходе родительского собрания вы поняли, что складывается проблемная ситуация </a:t>
            </a:r>
            <a:r>
              <a:rPr lang="en-US" sz="1600" dirty="0"/>
              <a:t>c</a:t>
            </a:r>
            <a:r>
              <a:rPr lang="ru-RU" sz="1600" dirty="0"/>
              <a:t> домашними заданиями обучающихся.</a:t>
            </a:r>
          </a:p>
          <a:p>
            <a:r>
              <a:rPr lang="ru-RU" sz="1600" dirty="0"/>
              <a:t>Внимательно прочитайте описание ситуации (источник 1) и записи, сделанные по ходу родительского собрания (источник 2). </a:t>
            </a:r>
            <a:r>
              <a:rPr lang="ru-RU" sz="1600" dirty="0" smtClean="0"/>
              <a:t>	Ознакомьтесь </a:t>
            </a:r>
            <a:r>
              <a:rPr lang="ru-RU" sz="1600" dirty="0"/>
              <a:t>со справочными материалами. </a:t>
            </a:r>
          </a:p>
          <a:p>
            <a:r>
              <a:rPr lang="ru-RU" sz="1600" b="1" dirty="0" smtClean="0"/>
              <a:t>	Изложите </a:t>
            </a:r>
            <a:r>
              <a:rPr lang="ru-RU" sz="1600" b="1" u="sng" dirty="0"/>
              <a:t>все</a:t>
            </a:r>
            <a:r>
              <a:rPr lang="ru-RU" sz="1600" b="1" dirty="0"/>
              <a:t> прозвучавшие позиции родителей в обобщенном виде. </a:t>
            </a:r>
            <a:endParaRPr lang="ru-RU" sz="1600" dirty="0"/>
          </a:p>
          <a:p>
            <a:r>
              <a:rPr lang="ru-RU" sz="1600" b="1" dirty="0" smtClean="0"/>
              <a:t>	Обдумайте </a:t>
            </a:r>
            <a:r>
              <a:rPr lang="ru-RU" sz="1600" b="1" dirty="0"/>
              <a:t>и запишите две наиболее вероятные причины ситуации, с которой вы столкнулись на родительском собрании.</a:t>
            </a:r>
            <a:r>
              <a:rPr lang="en-US" sz="1600" b="1" dirty="0"/>
              <a:t> </a:t>
            </a:r>
            <a:r>
              <a:rPr lang="ru-RU" sz="1600" b="1" dirty="0"/>
              <a:t> Объясните, как названные вами причины привели к этой ситуации.</a:t>
            </a:r>
            <a:endParaRPr lang="ru-RU" sz="1600" dirty="0"/>
          </a:p>
          <a:p>
            <a:r>
              <a:rPr lang="ru-RU" sz="1600" dirty="0" smtClean="0"/>
              <a:t>	Объем </a:t>
            </a:r>
            <a:r>
              <a:rPr lang="ru-RU" sz="1600" dirty="0"/>
              <a:t>текста – 300-320 слов. </a:t>
            </a:r>
          </a:p>
          <a:p>
            <a:r>
              <a:rPr lang="ru-RU" sz="1600" dirty="0" smtClean="0"/>
              <a:t>	Рекомендуемое </a:t>
            </a:r>
            <a:r>
              <a:rPr lang="ru-RU" sz="1600" dirty="0"/>
              <a:t>время выполнения задания 30-35 минут.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734" y="3619018"/>
            <a:ext cx="6695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/>
              <a:t>Источник 1</a:t>
            </a:r>
          </a:p>
          <a:p>
            <a:r>
              <a:rPr lang="ru-RU" sz="1200" b="1" i="1" dirty="0" smtClean="0"/>
              <a:t>Описание </a:t>
            </a:r>
            <a:r>
              <a:rPr lang="ru-RU" sz="1200" b="1" i="1" dirty="0"/>
              <a:t>ситуации</a:t>
            </a:r>
            <a:endParaRPr lang="ru-RU" sz="1200" dirty="0"/>
          </a:p>
          <a:p>
            <a:pPr indent="360000"/>
            <a:r>
              <a:rPr lang="ru-RU" sz="1200" dirty="0" smtClean="0"/>
              <a:t>Получив </a:t>
            </a:r>
            <a:r>
              <a:rPr lang="ru-RU" sz="1200" dirty="0"/>
              <a:t>диплом, вы устроились работать в школу. / Вы переехали и устроились работать в новую школу. Вам дали классное руководство в 5 «б». </a:t>
            </a:r>
          </a:p>
          <a:p>
            <a:pPr indent="360000"/>
            <a:r>
              <a:rPr lang="ru-RU" sz="1200" dirty="0"/>
              <a:t>В начальной школе все предметы, кроме физической культуры и музыки, ведет один учитель. У вашего класса это был опытный педагог: остаточные знания у детей на высоком уровне. До 3-го класса дети могут посещать группы продленного дня. Вы выяснили, что их посещали примерно четверть учеников вашего класса. Поскольку ресурс кабинетов небольшой (школа учится в две смены), в четвертом классе услугами групп продленного дня могут пользоваться только семьи, находящиеся в сложной ситуации. </a:t>
            </a:r>
          </a:p>
          <a:p>
            <a:pPr indent="360000"/>
            <a:r>
              <a:rPr lang="ru-RU" sz="1200" dirty="0"/>
              <a:t>Вся учебная документация ведется в АСУ РСО. Учитель видит задания к своим урокам во вкладке «Журнал», ученик и родители видят задания ко всем урокам во вкладке «Дневник». Бумажных дневников нет. Но вы знаете, что все учителя, работающие в 5-х классах, настаивают на записи домашнего задания в тетрадь по предмету. На первом родительском собрании вы разговаривали с родителями об особенностях обучения в основной школе, в том числе о домашних заданиях. Приглашенные учителя-предметники объяснили родителям, какого типа домашние задания будут предлагаться детям. </a:t>
            </a:r>
          </a:p>
          <a:p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18" y="2885894"/>
            <a:ext cx="4299816" cy="40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7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8476" y="253639"/>
            <a:ext cx="824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Пример тестового задания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734" y="747943"/>
            <a:ext cx="64801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Обработка информации. Письменная коммуникация.</a:t>
            </a:r>
            <a:endParaRPr lang="ru-RU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" y="1598273"/>
            <a:ext cx="5305136" cy="455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1495425"/>
            <a:ext cx="73056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8476" y="253639"/>
            <a:ext cx="824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Пример тестового задания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734" y="932609"/>
            <a:ext cx="64801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Обработка информации. Письменная коммуникация.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9774" y="1436549"/>
            <a:ext cx="1234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Справочная информация</a:t>
            </a:r>
            <a:endParaRPr lang="ru-RU" sz="1400" dirty="0"/>
          </a:p>
          <a:p>
            <a:endParaRPr lang="ru-RU" sz="1400" dirty="0" smtClean="0"/>
          </a:p>
          <a:p>
            <a:r>
              <a:rPr lang="en-US" sz="1400" dirty="0" err="1" smtClean="0"/>
              <a:t>Позиции</a:t>
            </a:r>
            <a:r>
              <a:rPr lang="en-US" sz="1400" dirty="0" smtClean="0"/>
              <a:t> </a:t>
            </a:r>
            <a:r>
              <a:rPr lang="en-US" sz="1400" dirty="0" err="1"/>
              <a:t>родителей</a:t>
            </a:r>
            <a:r>
              <a:rPr lang="en-US" sz="1400" dirty="0"/>
              <a:t>:</a:t>
            </a:r>
            <a:endParaRPr lang="ru-RU" sz="1400" dirty="0"/>
          </a:p>
          <a:p>
            <a:pPr lvl="0"/>
            <a:r>
              <a:rPr lang="ru-RU" sz="1400" dirty="0"/>
              <a:t>Часть родителей недовольны объемом домашних заданий, другая часть – неравномерным распределением объема домашних заданий. Основания для недовольства: конфликты с детьми, отсутствие свободного времени у детей, в том числе на дополнительное образование.</a:t>
            </a:r>
          </a:p>
          <a:p>
            <a:pPr lvl="0"/>
            <a:r>
              <a:rPr lang="ru-RU" sz="1400" dirty="0"/>
              <a:t>Как среди первых, так и среди вторых преобладают люди, недовольные самим фактом или содержанием домашних заданий(, а также тем, что домашние задания оцениваются):</a:t>
            </a:r>
          </a:p>
          <a:p>
            <a:pPr lvl="0"/>
            <a:r>
              <a:rPr lang="ru-RU" sz="1400" dirty="0"/>
              <a:t>Родители, недовольные самим фактом домашних заданий, не видят в них пользы ни для закрепления знаний / умений, ни для устранения пробелов (вариант: считают, что, давая домашнее задание, учителя перекладывают свою работу на плечи семьи / родителей / ученика).</a:t>
            </a:r>
          </a:p>
          <a:p>
            <a:pPr lvl="0"/>
            <a:r>
              <a:rPr lang="ru-RU" sz="1400" dirty="0"/>
              <a:t>Родители, недовольные содержанием домашних заданий, высказываются либо за то, что они должны быть индивидуальными, связанными с продвижением конкретного ученика, либо не быть репродуктивными (быть творческими / проектными / интересными).</a:t>
            </a:r>
          </a:p>
          <a:p>
            <a:pPr lvl="0"/>
            <a:r>
              <a:rPr lang="ru-RU" sz="1400" dirty="0"/>
              <a:t>Отдельные родители признают / отстаивают необходимость домашних заданий в том виде, в котором они даются, поскольку видят в них тренировку / закрепление или средство для формирования умения самостоятельно учиться / самодисциплины / самоорганизации.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Возможные формулировки причин сложившейся ситуации:</a:t>
            </a:r>
          </a:p>
          <a:p>
            <a:r>
              <a:rPr lang="ru-RU" sz="1400" dirty="0"/>
              <a:t>- Ученики не подготовлены к самостоятельному планированию выполнения домашних заданий (не научены), особенно если к одному учебному дню следует выполнить задания, которые даны в разные дни (что приводит к перегрузкам, срывам, конфликтам с родителями).</a:t>
            </a:r>
          </a:p>
          <a:p>
            <a:r>
              <a:rPr lang="ru-RU" sz="1400" dirty="0" smtClean="0"/>
              <a:t>- Родители </a:t>
            </a:r>
            <a:r>
              <a:rPr lang="ru-RU" sz="1400" dirty="0"/>
              <a:t>(даже помогающие ученику организовать свою работу над заданиями) не привыкли задумываться о планировании выполнения домашних заданий в масштабе недели (в масштабе большем, чем один вечер</a:t>
            </a:r>
            <a:r>
              <a:rPr lang="ru-RU" sz="1400" dirty="0" smtClean="0"/>
              <a:t>).</a:t>
            </a:r>
          </a:p>
          <a:p>
            <a:r>
              <a:rPr lang="ru-RU" sz="1400" dirty="0"/>
              <a:t>- (Один учитель в начальной школе знал, каков объем заданий по всем предметам и регулировал объем задания по каждому предмету на конкретный учебный день, в то время как) разные учителя-предметники не видят (без специальных усилий на просмотр) заданий, выданных на определенный день их коллегами, и не ориентируются на общий объем домашних заданий на конкретный день, поэтому при совпадении среднего объема домашнего задания с нормированным бывают «перегруженные» и «недогруженные» дни.</a:t>
            </a:r>
          </a:p>
          <a:p>
            <a:r>
              <a:rPr lang="ru-RU" sz="1400" dirty="0" smtClean="0"/>
              <a:t>…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940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8476" y="253639"/>
            <a:ext cx="824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Общая характеристика испытуемых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882" y="5095047"/>
            <a:ext cx="78242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ru-RU" sz="2400" dirty="0" smtClean="0">
                <a:solidFill>
                  <a:srgbClr val="FF0000"/>
                </a:solidFill>
              </a:rPr>
              <a:t>3</a:t>
            </a:r>
            <a:r>
              <a:rPr lang="ru-RU" sz="2400" dirty="0" smtClean="0"/>
              <a:t> региональных вуза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3006" y="1676943"/>
            <a:ext cx="616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Сплошная выборка – </a:t>
            </a:r>
            <a:r>
              <a:rPr lang="ru-RU" sz="2800" dirty="0" smtClean="0">
                <a:solidFill>
                  <a:srgbClr val="FF0000"/>
                </a:solidFill>
              </a:rPr>
              <a:t>525</a:t>
            </a:r>
            <a:r>
              <a:rPr lang="ru-RU" sz="2000" dirty="0" smtClean="0"/>
              <a:t> </a:t>
            </a:r>
            <a:r>
              <a:rPr lang="ru-RU" sz="2400" dirty="0" smtClean="0"/>
              <a:t>человек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534" y="1122511"/>
            <a:ext cx="4083986" cy="245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534" y="4034768"/>
            <a:ext cx="4142265" cy="24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7881" y="3580535"/>
            <a:ext cx="616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32</a:t>
            </a:r>
            <a:r>
              <a:rPr lang="ru-RU" sz="2000" dirty="0" smtClean="0"/>
              <a:t> </a:t>
            </a:r>
            <a:r>
              <a:rPr lang="ru-RU" sz="2400" dirty="0" smtClean="0"/>
              <a:t>образовательные программы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51638" y="147312"/>
            <a:ext cx="1000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Результаты </a:t>
            </a:r>
            <a:r>
              <a:rPr lang="ru-RU" sz="2800" b="1" dirty="0" err="1" smtClean="0">
                <a:solidFill>
                  <a:srgbClr val="800000"/>
                </a:solidFill>
              </a:rPr>
              <a:t>поаспектного</a:t>
            </a:r>
            <a:r>
              <a:rPr lang="ru-RU" sz="2800" b="1" dirty="0" smtClean="0">
                <a:solidFill>
                  <a:srgbClr val="800000"/>
                </a:solidFill>
              </a:rPr>
              <a:t> оценивания универсальных компетенций студентов пилотных вузов 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82" y="1136993"/>
            <a:ext cx="8292596" cy="549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4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42996" y="162612"/>
            <a:ext cx="8242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Корреляции некоторых результатов с характеристиками студентов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006" y="2215309"/>
            <a:ext cx="75097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ru-RU" sz="2400" dirty="0" smtClean="0"/>
              <a:t>Нет зависимости от</a:t>
            </a:r>
          </a:p>
          <a:p>
            <a:pPr>
              <a:buClr>
                <a:srgbClr val="800000"/>
              </a:buClr>
            </a:pPr>
            <a:endParaRPr lang="ru-RU" sz="1400" dirty="0" smtClean="0"/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гендерной принадлежности,</a:t>
            </a:r>
          </a:p>
          <a:p>
            <a:pPr marL="342900" indent="-342900">
              <a:spcBef>
                <a:spcPts val="1200"/>
              </a:spcBef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предшествующего академического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34487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42996" y="162612"/>
            <a:ext cx="9722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Корреляции некоторых результатов с характеристиками студентов. </a:t>
            </a:r>
            <a:r>
              <a:rPr lang="ru-RU" sz="2400" b="1" dirty="0">
                <a:solidFill>
                  <a:srgbClr val="800000"/>
                </a:solidFill>
              </a:rPr>
              <a:t>Зависимость от вуза, в котором обучается студент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7" y="993610"/>
            <a:ext cx="5498678" cy="209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92879" y="1371112"/>
            <a:ext cx="5755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Обработка информации</a:t>
            </a:r>
          </a:p>
          <a:p>
            <a:endParaRPr lang="ru-RU" sz="1600" dirty="0" smtClean="0"/>
          </a:p>
          <a:p>
            <a:r>
              <a:rPr lang="ru-RU" sz="1600" dirty="0" smtClean="0"/>
              <a:t>χ</a:t>
            </a:r>
            <a:r>
              <a:rPr lang="ru-RU" sz="1600" baseline="30000" dirty="0" smtClean="0"/>
              <a:t>2</a:t>
            </a:r>
            <a:r>
              <a:rPr lang="ru-RU" sz="1600" dirty="0"/>
              <a:t>= 9,6 (4) </a:t>
            </a:r>
            <a:r>
              <a:rPr lang="ru-RU" sz="1600" dirty="0" smtClean="0"/>
              <a:t>на уровне </a:t>
            </a:r>
            <a:r>
              <a:rPr lang="ru-RU" sz="1600" dirty="0"/>
              <a:t>значимости </a:t>
            </a:r>
            <a:r>
              <a:rPr lang="en-US" sz="1600" dirty="0"/>
              <a:t>Sig</a:t>
            </a:r>
            <a:r>
              <a:rPr lang="ru-RU" sz="1600" dirty="0"/>
              <a:t>.&lt;0,05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2" y="3122979"/>
            <a:ext cx="5605202" cy="17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95628" y="3622312"/>
            <a:ext cx="57553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Письменная коммуникация</a:t>
            </a:r>
          </a:p>
          <a:p>
            <a:endParaRPr lang="ru-RU" sz="1600" dirty="0" smtClean="0"/>
          </a:p>
          <a:p>
            <a:r>
              <a:rPr lang="ru-RU" sz="1600" dirty="0"/>
              <a:t>χ</a:t>
            </a:r>
            <a:r>
              <a:rPr lang="ru-RU" sz="1600" baseline="30000" dirty="0"/>
              <a:t>2</a:t>
            </a:r>
            <a:r>
              <a:rPr lang="ru-RU" sz="1600" dirty="0"/>
              <a:t>=12,7 (4) на уровне значимости </a:t>
            </a:r>
            <a:r>
              <a:rPr lang="en-US" sz="1600" dirty="0"/>
              <a:t>Sig</a:t>
            </a:r>
            <a:r>
              <a:rPr lang="ru-RU" sz="1600" dirty="0"/>
              <a:t>.&lt;0,01.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8" y="4931116"/>
            <a:ext cx="5667266" cy="187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95628" y="5374234"/>
            <a:ext cx="5577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Целеполагание и планирование</a:t>
            </a:r>
          </a:p>
          <a:p>
            <a:endParaRPr lang="ru-RU" sz="1600" dirty="0" smtClean="0"/>
          </a:p>
          <a:p>
            <a:r>
              <a:rPr lang="ru-RU" sz="1600" dirty="0"/>
              <a:t>χ</a:t>
            </a:r>
            <a:r>
              <a:rPr lang="ru-RU" sz="1600" baseline="30000" dirty="0"/>
              <a:t>2</a:t>
            </a:r>
            <a:r>
              <a:rPr lang="ru-RU" sz="1600" dirty="0"/>
              <a:t>=32,2 (4) на </a:t>
            </a:r>
            <a:r>
              <a:rPr lang="ru-RU" sz="1600" dirty="0" smtClean="0"/>
              <a:t>высоком уровне </a:t>
            </a:r>
            <a:r>
              <a:rPr lang="ru-RU" sz="1600" dirty="0"/>
              <a:t>значимости </a:t>
            </a:r>
            <a:r>
              <a:rPr lang="en-US" sz="1600" dirty="0"/>
              <a:t>Sig</a:t>
            </a:r>
            <a:r>
              <a:rPr lang="ru-RU" sz="1600" dirty="0"/>
              <a:t>.&lt;0,001</a:t>
            </a:r>
          </a:p>
        </p:txBody>
      </p:sp>
    </p:spTree>
    <p:extLst>
      <p:ext uri="{BB962C8B-B14F-4D97-AF65-F5344CB8AC3E}">
        <p14:creationId xmlns:p14="http://schemas.microsoft.com/office/powerpoint/2010/main" val="42837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42996" y="162612"/>
            <a:ext cx="9722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Корреляции некоторых результатов с характеристиками студентов. </a:t>
            </a:r>
            <a:r>
              <a:rPr lang="ru-RU" sz="2400" b="1" dirty="0">
                <a:solidFill>
                  <a:srgbClr val="800000"/>
                </a:solidFill>
              </a:rPr>
              <a:t>Зависимость от </a:t>
            </a:r>
            <a:r>
              <a:rPr lang="ru-RU" sz="2400" b="1" dirty="0" smtClean="0">
                <a:solidFill>
                  <a:srgbClr val="800000"/>
                </a:solidFill>
              </a:rPr>
              <a:t>профиля подготовки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7452" y="1962783"/>
            <a:ext cx="5755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Извлечение информации</a:t>
            </a:r>
          </a:p>
          <a:p>
            <a:endParaRPr lang="ru-RU" sz="1600" dirty="0" smtClean="0"/>
          </a:p>
          <a:p>
            <a:r>
              <a:rPr lang="ru-RU" sz="1600" dirty="0"/>
              <a:t>χ</a:t>
            </a:r>
            <a:r>
              <a:rPr lang="ru-RU" sz="1600" baseline="30000" dirty="0"/>
              <a:t>2</a:t>
            </a:r>
            <a:r>
              <a:rPr lang="ru-RU" sz="1600" dirty="0"/>
              <a:t> = 32,7 (10) на высоком уровне значимости </a:t>
            </a:r>
            <a:r>
              <a:rPr lang="ru-RU" sz="1600" dirty="0" err="1"/>
              <a:t>Sig</a:t>
            </a:r>
            <a:r>
              <a:rPr lang="ru-RU" sz="1600" dirty="0"/>
              <a:t>.&lt;0,001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627" y="5251084"/>
            <a:ext cx="5577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			Обработка информации</a:t>
            </a:r>
          </a:p>
          <a:p>
            <a:endParaRPr lang="ru-RU" sz="1600" dirty="0" smtClean="0"/>
          </a:p>
          <a:p>
            <a:r>
              <a:rPr lang="ru-RU" sz="1600" dirty="0" smtClean="0"/>
              <a:t>χ</a:t>
            </a:r>
            <a:r>
              <a:rPr lang="ru-RU" sz="1600" baseline="30000" dirty="0" smtClean="0"/>
              <a:t>2</a:t>
            </a:r>
            <a:r>
              <a:rPr lang="ru-RU" sz="1600" dirty="0" smtClean="0"/>
              <a:t>=43,9 (10) на высоком уровне  значимости </a:t>
            </a:r>
            <a:r>
              <a:rPr lang="en-US" sz="1600" dirty="0" smtClean="0"/>
              <a:t>Sig</a:t>
            </a:r>
            <a:r>
              <a:rPr lang="ru-RU" sz="1600" dirty="0"/>
              <a:t>.&lt;</a:t>
            </a:r>
            <a:r>
              <a:rPr lang="ru-RU" sz="1600" dirty="0" smtClean="0"/>
              <a:t>0,001</a:t>
            </a:r>
            <a:endParaRPr lang="ru-RU" sz="16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19451609"/>
              </p:ext>
            </p:extLst>
          </p:nvPr>
        </p:nvGraphicFramePr>
        <p:xfrm>
          <a:off x="258826" y="1095726"/>
          <a:ext cx="5153098" cy="317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817536708"/>
              </p:ext>
            </p:extLst>
          </p:nvPr>
        </p:nvGraphicFramePr>
        <p:xfrm>
          <a:off x="5544325" y="3703760"/>
          <a:ext cx="4752751" cy="3028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881463783"/>
              </p:ext>
            </p:extLst>
          </p:nvPr>
        </p:nvGraphicFramePr>
        <p:xfrm>
          <a:off x="10636796" y="3685444"/>
          <a:ext cx="1928963" cy="269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25245" y="6462139"/>
            <a:ext cx="210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Количество профилей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118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28CD8F6-A38D-3844-9580-339DD7B8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456E48-0569-5CBC-CAFB-986170A7477E}"/>
              </a:ext>
            </a:extLst>
          </p:cNvPr>
          <p:cNvSpPr txBox="1"/>
          <p:nvPr/>
        </p:nvSpPr>
        <p:spPr>
          <a:xfrm>
            <a:off x="373271" y="797285"/>
            <a:ext cx="121431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A30236"/>
                </a:solidFill>
                <a:effectLst/>
                <a:ea typeface="Times New Roman" panose="02020603050405020304" pitchFamily="18" charset="0"/>
              </a:rPr>
              <a:t>Универсальные </a:t>
            </a:r>
            <a:r>
              <a:rPr lang="ru-RU" sz="2400" b="1" dirty="0">
                <a:solidFill>
                  <a:srgbClr val="A30236"/>
                </a:solidFill>
                <a:effectLst/>
                <a:ea typeface="Times New Roman" panose="02020603050405020304" pitchFamily="18" charset="0"/>
              </a:rPr>
              <a:t>компетенции </a:t>
            </a:r>
            <a:r>
              <a:rPr lang="ru-RU" sz="2400" b="1" dirty="0" smtClean="0">
                <a:solidFill>
                  <a:srgbClr val="A30236"/>
                </a:solidFill>
                <a:effectLst/>
                <a:ea typeface="Times New Roman" panose="02020603050405020304" pitchFamily="18" charset="0"/>
              </a:rPr>
              <a:t>– </a:t>
            </a:r>
            <a:r>
              <a:rPr lang="ru-RU" sz="2400" dirty="0" smtClean="0"/>
              <a:t>способы деятельности, универсальные по отношению к разнообразным ситуациям. </a:t>
            </a:r>
            <a:endParaRPr lang="ru-RU" sz="2400" dirty="0">
              <a:solidFill>
                <a:srgbClr val="A3023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0456E48-0569-5CBC-CAFB-986170A7477E}"/>
              </a:ext>
            </a:extLst>
          </p:cNvPr>
          <p:cNvSpPr txBox="1"/>
          <p:nvPr/>
        </p:nvSpPr>
        <p:spPr>
          <a:xfrm>
            <a:off x="164246" y="1860746"/>
            <a:ext cx="1256115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Позволяют структурировать внутренние ресурсы человека и привлечь внешние ресурсы для постановки и достижения цели в субъективно новой (неопределенной) ситуации.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Многокомпонентные.</a:t>
            </a:r>
            <a:br>
              <a:rPr lang="ru-RU" sz="2000" dirty="0" smtClean="0"/>
            </a:br>
            <a:r>
              <a:rPr lang="ru-RU" sz="2000" dirty="0" smtClean="0"/>
              <a:t>Латентные.</a:t>
            </a:r>
            <a:br>
              <a:rPr lang="ru-RU" sz="2000" dirty="0" smtClean="0"/>
            </a:br>
            <a:r>
              <a:rPr lang="ru-RU" sz="2000" dirty="0" smtClean="0"/>
              <a:t>Проявляются в деятельности.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8172" y="4881401"/>
            <a:ext cx="2365695" cy="461665"/>
          </a:xfrm>
          <a:prstGeom prst="rect">
            <a:avLst/>
          </a:prstGeom>
          <a:noFill/>
          <a:ln>
            <a:solidFill>
              <a:srgbClr val="A302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Ресурсы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82922" y="4329631"/>
            <a:ext cx="3164047" cy="377504"/>
          </a:xfrm>
          <a:prstGeom prst="rect">
            <a:avLst/>
          </a:prstGeom>
          <a:solidFill>
            <a:srgbClr val="A3023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информация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9699" y="5576426"/>
            <a:ext cx="3164047" cy="377504"/>
          </a:xfrm>
          <a:prstGeom prst="rect">
            <a:avLst/>
          </a:prstGeom>
          <a:solidFill>
            <a:srgbClr val="A3023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собственное «Я»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2922" y="4923481"/>
            <a:ext cx="3164047" cy="377504"/>
          </a:xfrm>
          <a:prstGeom prst="rect">
            <a:avLst/>
          </a:prstGeom>
          <a:solidFill>
            <a:srgbClr val="A3023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другие субъекты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1647" y="4287415"/>
            <a:ext cx="5770228" cy="461665"/>
          </a:xfrm>
          <a:prstGeom prst="rect">
            <a:avLst/>
          </a:prstGeom>
          <a:noFill/>
          <a:ln>
            <a:solidFill>
              <a:srgbClr val="A302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информационная компетенция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13256" y="4877070"/>
            <a:ext cx="5770228" cy="461665"/>
          </a:xfrm>
          <a:prstGeom prst="rect">
            <a:avLst/>
          </a:prstGeom>
          <a:noFill/>
          <a:ln>
            <a:solidFill>
              <a:srgbClr val="A302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</a:t>
            </a:r>
            <a:r>
              <a:rPr lang="ru-RU" sz="2400" b="1" dirty="0" smtClean="0"/>
              <a:t>оммуникативная компетенция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21647" y="5500654"/>
            <a:ext cx="5770228" cy="461665"/>
          </a:xfrm>
          <a:prstGeom prst="rect">
            <a:avLst/>
          </a:prstGeom>
          <a:noFill/>
          <a:ln>
            <a:solidFill>
              <a:srgbClr val="A302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компетенция разрешения проблем</a:t>
            </a:r>
            <a:endParaRPr lang="ru-RU" sz="2400" b="1" dirty="0"/>
          </a:p>
        </p:txBody>
      </p:sp>
      <p:cxnSp>
        <p:nvCxnSpPr>
          <p:cNvPr id="18" name="Прямая соединительная линия 17"/>
          <p:cNvCxnSpPr>
            <a:stCxn id="10" idx="3"/>
            <a:endCxn id="11" idx="1"/>
          </p:cNvCxnSpPr>
          <p:nvPr/>
        </p:nvCxnSpPr>
        <p:spPr>
          <a:xfrm flipV="1">
            <a:off x="2843867" y="4518383"/>
            <a:ext cx="339055" cy="5938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0" idx="3"/>
            <a:endCxn id="13" idx="1"/>
          </p:cNvCxnSpPr>
          <p:nvPr/>
        </p:nvCxnSpPr>
        <p:spPr>
          <a:xfrm flipV="1">
            <a:off x="2843867" y="5112233"/>
            <a:ext cx="339055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0" idx="3"/>
            <a:endCxn id="12" idx="1"/>
          </p:cNvCxnSpPr>
          <p:nvPr/>
        </p:nvCxnSpPr>
        <p:spPr>
          <a:xfrm>
            <a:off x="2843867" y="5112234"/>
            <a:ext cx="355832" cy="6529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1" idx="3"/>
            <a:endCxn id="14" idx="1"/>
          </p:cNvCxnSpPr>
          <p:nvPr/>
        </p:nvCxnSpPr>
        <p:spPr>
          <a:xfrm flipV="1">
            <a:off x="6346969" y="4518248"/>
            <a:ext cx="474678" cy="135"/>
          </a:xfrm>
          <a:prstGeom prst="line">
            <a:avLst/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346969" y="5776597"/>
            <a:ext cx="474678" cy="135"/>
          </a:xfrm>
          <a:prstGeom prst="line">
            <a:avLst/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338578" y="5117311"/>
            <a:ext cx="474678" cy="135"/>
          </a:xfrm>
          <a:prstGeom prst="line">
            <a:avLst/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8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42996" y="162612"/>
            <a:ext cx="9722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Корреляции некоторых результатов с характеристиками студентов. </a:t>
            </a:r>
            <a:r>
              <a:rPr lang="ru-RU" sz="2400" b="1" dirty="0">
                <a:solidFill>
                  <a:srgbClr val="800000"/>
                </a:solidFill>
              </a:rPr>
              <a:t>Зависимость от </a:t>
            </a:r>
            <a:r>
              <a:rPr lang="ru-RU" sz="2400" b="1" dirty="0" smtClean="0">
                <a:solidFill>
                  <a:srgbClr val="800000"/>
                </a:solidFill>
              </a:rPr>
              <a:t>профиля подготовки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7452" y="1962783"/>
            <a:ext cx="5755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Письменная коммуникация</a:t>
            </a:r>
          </a:p>
          <a:p>
            <a:endParaRPr lang="ru-RU" sz="1600" dirty="0" smtClean="0"/>
          </a:p>
          <a:p>
            <a:r>
              <a:rPr lang="ru-RU" sz="1600" dirty="0"/>
              <a:t>χ</a:t>
            </a:r>
            <a:r>
              <a:rPr lang="ru-RU" sz="1600" baseline="30000" dirty="0"/>
              <a:t>2</a:t>
            </a:r>
            <a:r>
              <a:rPr lang="ru-RU" sz="1600" dirty="0"/>
              <a:t> = χ</a:t>
            </a:r>
            <a:r>
              <a:rPr lang="ru-RU" sz="1600" baseline="30000" dirty="0"/>
              <a:t>2</a:t>
            </a:r>
            <a:r>
              <a:rPr lang="ru-RU" sz="1600" dirty="0"/>
              <a:t>=28,9 (10) </a:t>
            </a:r>
            <a:r>
              <a:rPr lang="ru-RU" sz="1600" dirty="0" smtClean="0"/>
              <a:t>на уровне </a:t>
            </a:r>
            <a:r>
              <a:rPr lang="ru-RU" sz="1600" dirty="0"/>
              <a:t>значимости </a:t>
            </a:r>
            <a:r>
              <a:rPr lang="ru-RU" sz="1600" dirty="0" err="1"/>
              <a:t>Sig</a:t>
            </a:r>
            <a:r>
              <a:rPr lang="ru-RU" sz="1600" dirty="0"/>
              <a:t>.&lt;0,001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606" y="5247471"/>
            <a:ext cx="5577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Целеполагание и планирование</a:t>
            </a:r>
          </a:p>
          <a:p>
            <a:endParaRPr lang="ru-RU" sz="1600" dirty="0" smtClean="0"/>
          </a:p>
          <a:p>
            <a:r>
              <a:rPr lang="ru-RU" sz="1600" dirty="0" smtClean="0"/>
              <a:t>χ</a:t>
            </a:r>
            <a:r>
              <a:rPr lang="ru-RU" sz="1600" baseline="30000" dirty="0" smtClean="0"/>
              <a:t>2</a:t>
            </a:r>
            <a:r>
              <a:rPr lang="ru-RU" sz="1600" dirty="0" smtClean="0"/>
              <a:t>=26,93 на уровне  значимости </a:t>
            </a:r>
            <a:r>
              <a:rPr lang="en-US" sz="1600" dirty="0" smtClean="0"/>
              <a:t>Sig</a:t>
            </a:r>
            <a:r>
              <a:rPr lang="ru-RU" sz="1600" dirty="0"/>
              <a:t>.&lt;</a:t>
            </a:r>
            <a:r>
              <a:rPr lang="ru-RU" sz="1600" dirty="0" smtClean="0"/>
              <a:t>0,003</a:t>
            </a:r>
            <a:br>
              <a:rPr lang="ru-RU" sz="1600" dirty="0" smtClean="0"/>
            </a:br>
            <a:r>
              <a:rPr lang="ru-RU" sz="1600" dirty="0"/>
              <a:t>χ</a:t>
            </a:r>
            <a:r>
              <a:rPr lang="ru-RU" sz="1600" baseline="30000" dirty="0"/>
              <a:t>2</a:t>
            </a:r>
            <a:r>
              <a:rPr lang="ru-RU" sz="1600" dirty="0"/>
              <a:t>=6,06 (2) на уровне  значимости </a:t>
            </a:r>
            <a:r>
              <a:rPr lang="en-US" sz="1600" dirty="0" smtClean="0"/>
              <a:t>Sig</a:t>
            </a:r>
            <a:r>
              <a:rPr lang="ru-RU" sz="1600" dirty="0"/>
              <a:t>,&lt;</a:t>
            </a:r>
            <a:r>
              <a:rPr lang="ru-RU" sz="1600" dirty="0" smtClean="0"/>
              <a:t>0,05</a:t>
            </a:r>
            <a:br>
              <a:rPr lang="ru-RU" sz="1600" dirty="0" smtClean="0"/>
            </a:br>
            <a:r>
              <a:rPr lang="ru-RU" sz="1600" dirty="0" smtClean="0"/>
              <a:t>для количества профилей</a:t>
            </a:r>
            <a:endParaRPr lang="ru-RU" sz="1600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439463911"/>
              </p:ext>
            </p:extLst>
          </p:nvPr>
        </p:nvGraphicFramePr>
        <p:xfrm>
          <a:off x="10625245" y="3602692"/>
          <a:ext cx="1928963" cy="269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25245" y="6384022"/>
            <a:ext cx="210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Количество профилей</a:t>
            </a:r>
            <a:endParaRPr lang="ru-RU" sz="1400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71869548"/>
              </p:ext>
            </p:extLst>
          </p:nvPr>
        </p:nvGraphicFramePr>
        <p:xfrm>
          <a:off x="213312" y="1172727"/>
          <a:ext cx="5078623" cy="295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623121592"/>
              </p:ext>
            </p:extLst>
          </p:nvPr>
        </p:nvGraphicFramePr>
        <p:xfrm>
          <a:off x="5411924" y="3619807"/>
          <a:ext cx="5089429" cy="295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65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8476" y="253639"/>
            <a:ext cx="8242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Информационная компетенция. </a:t>
            </a:r>
          </a:p>
          <a:p>
            <a:r>
              <a:rPr lang="ru-RU" sz="2800" b="1" dirty="0" smtClean="0">
                <a:solidFill>
                  <a:srgbClr val="800000"/>
                </a:solidFill>
              </a:rPr>
              <a:t>Извлечение информации.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20331"/>
              </p:ext>
            </p:extLst>
          </p:nvPr>
        </p:nvGraphicFramePr>
        <p:xfrm>
          <a:off x="207131" y="2471417"/>
          <a:ext cx="5635099" cy="2951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461"/>
                <a:gridCol w="95163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Подмена предъявляемой в источнике позиции собственными знаниями или заимствованием из другого источника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770125"/>
                          </a:solidFill>
                        </a:rPr>
                        <a:t>24%</a:t>
                      </a:r>
                      <a:endParaRPr lang="ru-RU" sz="2200" dirty="0">
                        <a:solidFill>
                          <a:srgbClr val="77012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009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Неполные ответы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Избыточная информация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158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Подмена основания при ответе на вопросы, последовательность которых не соответствует последовательности изложения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endParaRPr lang="ru-RU" sz="2200" b="1" kern="1200" dirty="0" smtClean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40" y="1354376"/>
            <a:ext cx="6267568" cy="35941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Группа 13"/>
          <p:cNvGrpSpPr/>
          <p:nvPr/>
        </p:nvGrpSpPr>
        <p:grpSpPr>
          <a:xfrm>
            <a:off x="8907469" y="5359222"/>
            <a:ext cx="6411144" cy="738664"/>
            <a:chOff x="6470448" y="5139908"/>
            <a:chExt cx="6411144" cy="738664"/>
          </a:xfrm>
        </p:grpSpPr>
        <p:sp>
          <p:nvSpPr>
            <p:cNvPr id="7" name="TextBox 6"/>
            <p:cNvSpPr txBox="1"/>
            <p:nvPr/>
          </p:nvSpPr>
          <p:spPr>
            <a:xfrm>
              <a:off x="6650432" y="5139908"/>
              <a:ext cx="6231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соответствие требованиям полное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соответствие требованиям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частичное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несоответствие требованиям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Ромб 15"/>
            <p:cNvSpPr/>
            <p:nvPr/>
          </p:nvSpPr>
          <p:spPr>
            <a:xfrm>
              <a:off x="6472516" y="5456144"/>
              <a:ext cx="177916" cy="190328"/>
            </a:xfrm>
            <a:prstGeom prst="diamond">
              <a:avLst/>
            </a:prstGeom>
            <a:solidFill>
              <a:srgbClr val="DEA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Ромб 17"/>
            <p:cNvSpPr/>
            <p:nvPr/>
          </p:nvSpPr>
          <p:spPr>
            <a:xfrm>
              <a:off x="6470448" y="5236850"/>
              <a:ext cx="177916" cy="190328"/>
            </a:xfrm>
            <a:prstGeom prst="diamond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Ромб 18"/>
            <p:cNvSpPr/>
            <p:nvPr/>
          </p:nvSpPr>
          <p:spPr>
            <a:xfrm>
              <a:off x="6472516" y="5688244"/>
              <a:ext cx="177916" cy="190328"/>
            </a:xfrm>
            <a:prstGeom prst="diamond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282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183835"/>
              </p:ext>
            </p:extLst>
          </p:nvPr>
        </p:nvGraphicFramePr>
        <p:xfrm>
          <a:off x="248505" y="3079776"/>
          <a:ext cx="5635099" cy="282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461"/>
                <a:gridCol w="95163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обобщения мотивов представлены списком</a:t>
                      </a:r>
                      <a:endParaRPr lang="ru-RU" sz="1795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770125"/>
                          </a:solidFill>
                        </a:rPr>
                        <a:t>10%</a:t>
                      </a:r>
                      <a:endParaRPr lang="ru-RU" sz="2200" dirty="0">
                        <a:solidFill>
                          <a:srgbClr val="77012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009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Затруднения с обобщением мотивов при корректной структуре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Смешение мотивов и направлений </a:t>
                      </a:r>
                      <a:r>
                        <a:rPr lang="ru-RU" sz="1795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волонтерства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158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формы, предназначенной для фиксации количества ответов на все вопросы анкеты 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8998495" y="5907558"/>
            <a:ext cx="6411144" cy="738664"/>
            <a:chOff x="6470448" y="5139908"/>
            <a:chExt cx="6411144" cy="738664"/>
          </a:xfrm>
        </p:grpSpPr>
        <p:sp>
          <p:nvSpPr>
            <p:cNvPr id="7" name="TextBox 6"/>
            <p:cNvSpPr txBox="1"/>
            <p:nvPr/>
          </p:nvSpPr>
          <p:spPr>
            <a:xfrm>
              <a:off x="6650432" y="5139908"/>
              <a:ext cx="6231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соответствие требованиям полное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соответствие требованиям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частичное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несоответствие требованиям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Ромб 15"/>
            <p:cNvSpPr/>
            <p:nvPr/>
          </p:nvSpPr>
          <p:spPr>
            <a:xfrm>
              <a:off x="6472516" y="5456144"/>
              <a:ext cx="177916" cy="190328"/>
            </a:xfrm>
            <a:prstGeom prst="diamond">
              <a:avLst/>
            </a:prstGeom>
            <a:solidFill>
              <a:srgbClr val="DEA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Ромб 17"/>
            <p:cNvSpPr/>
            <p:nvPr/>
          </p:nvSpPr>
          <p:spPr>
            <a:xfrm>
              <a:off x="6470448" y="5236850"/>
              <a:ext cx="177916" cy="190328"/>
            </a:xfrm>
            <a:prstGeom prst="diamond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Ромб 18"/>
            <p:cNvSpPr/>
            <p:nvPr/>
          </p:nvSpPr>
          <p:spPr>
            <a:xfrm>
              <a:off x="6472516" y="5688244"/>
              <a:ext cx="177916" cy="190328"/>
            </a:xfrm>
            <a:prstGeom prst="diamond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9990" y="1688081"/>
            <a:ext cx="12549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Извлекает требуемую информацию из текста (…) и </a:t>
            </a:r>
            <a:r>
              <a:rPr lang="ru-RU" dirty="0" smtClean="0">
                <a:solidFill>
                  <a:schemeClr val="dk1"/>
                </a:solidFill>
              </a:rPr>
              <a:t>систематизирует ее </a:t>
            </a:r>
            <a:r>
              <a:rPr lang="ru-RU" dirty="0">
                <a:solidFill>
                  <a:schemeClr val="dk1"/>
                </a:solidFill>
              </a:rPr>
              <a:t>в самостоятельно определенной структуре, соответствующей </a:t>
            </a:r>
            <a:r>
              <a:rPr lang="ru-RU" dirty="0" smtClean="0">
                <a:solidFill>
                  <a:schemeClr val="dk1"/>
                </a:solidFill>
              </a:rPr>
              <a:t>задаче </a:t>
            </a:r>
            <a:r>
              <a:rPr lang="ru-RU" dirty="0">
                <a:solidFill>
                  <a:schemeClr val="dk1"/>
                </a:solidFill>
              </a:rPr>
              <a:t>информационного поиска</a:t>
            </a:r>
            <a:endParaRPr lang="ru-RU" dirty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14198" y="139035"/>
            <a:ext cx="10687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Информационная компетенция. </a:t>
            </a:r>
          </a:p>
          <a:p>
            <a:r>
              <a:rPr lang="ru-RU" sz="2800" b="1" dirty="0" smtClean="0">
                <a:solidFill>
                  <a:srgbClr val="800000"/>
                </a:solidFill>
              </a:rPr>
              <a:t>Извлечение и первичная обработка (систематизация) информации.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93" y="2288246"/>
            <a:ext cx="6302056" cy="3562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5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15375" y="246612"/>
            <a:ext cx="106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Информационная компетенция. </a:t>
            </a:r>
          </a:p>
          <a:p>
            <a:r>
              <a:rPr lang="ru-RU" sz="2800" b="1" dirty="0" smtClean="0">
                <a:solidFill>
                  <a:srgbClr val="800000"/>
                </a:solidFill>
              </a:rPr>
              <a:t>Обработка информации.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96868"/>
              </p:ext>
            </p:extLst>
          </p:nvPr>
        </p:nvGraphicFramePr>
        <p:xfrm>
          <a:off x="207131" y="2471417"/>
          <a:ext cx="5721988" cy="3374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461"/>
                <a:gridCol w="103852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Вместо результата обработки информации о конкретной ситуации приводится ответ, характеризующий типовую ситуацию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770125"/>
                          </a:solidFill>
                        </a:rPr>
                        <a:t>31,5%</a:t>
                      </a:r>
                      <a:endParaRPr lang="ru-RU" sz="2200" dirty="0">
                        <a:solidFill>
                          <a:srgbClr val="77012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009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Выводы не </a:t>
                      </a:r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соответствуют значимым характеристикам заданной ситуации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Выбор суждений родителей, которые,</a:t>
                      </a:r>
                      <a:r>
                        <a:rPr lang="ru-RU" sz="1795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мнению студента, относятся к причинам заданной ситуации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158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Вместо вывода о причинах приводятся рекомендации в адрес администрации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8907469" y="6037854"/>
            <a:ext cx="6411144" cy="738664"/>
            <a:chOff x="6470448" y="5139908"/>
            <a:chExt cx="6411144" cy="738664"/>
          </a:xfrm>
        </p:grpSpPr>
        <p:sp>
          <p:nvSpPr>
            <p:cNvPr id="7" name="TextBox 6"/>
            <p:cNvSpPr txBox="1"/>
            <p:nvPr/>
          </p:nvSpPr>
          <p:spPr>
            <a:xfrm>
              <a:off x="6650432" y="5139908"/>
              <a:ext cx="6231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соответствие требованиям полное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соответствие требованиям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частичное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несоответствие требованиям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Ромб 15"/>
            <p:cNvSpPr/>
            <p:nvPr/>
          </p:nvSpPr>
          <p:spPr>
            <a:xfrm>
              <a:off x="6472516" y="5456144"/>
              <a:ext cx="177916" cy="190328"/>
            </a:xfrm>
            <a:prstGeom prst="diamond">
              <a:avLst/>
            </a:prstGeom>
            <a:solidFill>
              <a:srgbClr val="DEA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Ромб 17"/>
            <p:cNvSpPr/>
            <p:nvPr/>
          </p:nvSpPr>
          <p:spPr>
            <a:xfrm>
              <a:off x="6470448" y="5236850"/>
              <a:ext cx="177916" cy="190328"/>
            </a:xfrm>
            <a:prstGeom prst="diamond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Ромб 18"/>
            <p:cNvSpPr/>
            <p:nvPr/>
          </p:nvSpPr>
          <p:spPr>
            <a:xfrm>
              <a:off x="6472516" y="5688244"/>
              <a:ext cx="177916" cy="190328"/>
            </a:xfrm>
            <a:prstGeom prst="diamond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20790" y="1508801"/>
            <a:ext cx="11456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</a:rPr>
              <a:t>Делает выводы на основе заданных посылок</a:t>
            </a:r>
          </a:p>
          <a:p>
            <a:endParaRPr lang="ru-RU" sz="2000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690212503"/>
              </p:ext>
            </p:extLst>
          </p:nvPr>
        </p:nvGraphicFramePr>
        <p:xfrm>
          <a:off x="6450420" y="3863729"/>
          <a:ext cx="6141720" cy="165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05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8476" y="253639"/>
            <a:ext cx="8242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Коммуникативная компетенция. </a:t>
            </a:r>
          </a:p>
          <a:p>
            <a:r>
              <a:rPr lang="ru-RU" sz="2800" b="1" dirty="0" smtClean="0">
                <a:solidFill>
                  <a:srgbClr val="800000"/>
                </a:solidFill>
              </a:rPr>
              <a:t>Письменная коммуникация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82998"/>
              </p:ext>
            </p:extLst>
          </p:nvPr>
        </p:nvGraphicFramePr>
        <p:xfrm>
          <a:off x="265057" y="2034302"/>
          <a:ext cx="5949553" cy="395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8592"/>
                <a:gridCol w="81096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Представлено меньше половины минимального объема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770125"/>
                          </a:solidFill>
                        </a:rPr>
                        <a:t>13%</a:t>
                      </a:r>
                      <a:endParaRPr lang="ru-RU" sz="2200" dirty="0">
                        <a:solidFill>
                          <a:srgbClr val="77012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Нарушения требований к объему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009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Потеряны отдельные позиции родителей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Позиции родителей предельно обобщены или вовсе не обобщались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158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Отдельные позиции родителей и значимые характеристики ситуации получили некорректную интерпретацию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158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приведено описание причинно-следственных связей, хода своих рассуждений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8866094" y="5907558"/>
            <a:ext cx="6411144" cy="738664"/>
            <a:chOff x="6470448" y="5139908"/>
            <a:chExt cx="6411144" cy="738664"/>
          </a:xfrm>
        </p:grpSpPr>
        <p:sp>
          <p:nvSpPr>
            <p:cNvPr id="7" name="TextBox 6"/>
            <p:cNvSpPr txBox="1"/>
            <p:nvPr/>
          </p:nvSpPr>
          <p:spPr>
            <a:xfrm>
              <a:off x="6650432" y="5139908"/>
              <a:ext cx="6231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соответствие требованиям полное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соответствие требованиям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частичное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несоответствие требованиям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Ромб 15"/>
            <p:cNvSpPr/>
            <p:nvPr/>
          </p:nvSpPr>
          <p:spPr>
            <a:xfrm>
              <a:off x="6472516" y="5456144"/>
              <a:ext cx="177916" cy="190328"/>
            </a:xfrm>
            <a:prstGeom prst="diamond">
              <a:avLst/>
            </a:prstGeom>
            <a:solidFill>
              <a:srgbClr val="DEA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Ромб 17"/>
            <p:cNvSpPr/>
            <p:nvPr/>
          </p:nvSpPr>
          <p:spPr>
            <a:xfrm>
              <a:off x="6470448" y="5236850"/>
              <a:ext cx="177916" cy="190328"/>
            </a:xfrm>
            <a:prstGeom prst="diamond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Ромб 18"/>
            <p:cNvSpPr/>
            <p:nvPr/>
          </p:nvSpPr>
          <p:spPr>
            <a:xfrm>
              <a:off x="6472516" y="5688244"/>
              <a:ext cx="177916" cy="190328"/>
            </a:xfrm>
            <a:prstGeom prst="diamond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891" y="1931894"/>
            <a:ext cx="6257508" cy="3986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86571" y="1244984"/>
            <a:ext cx="1236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114">
              <a:defRPr/>
            </a:pPr>
            <a:r>
              <a:rPr lang="ru-RU" dirty="0">
                <a:solidFill>
                  <a:schemeClr val="dk1"/>
                </a:solidFill>
              </a:rPr>
              <a:t>Излагает аргументированную позицию, сопоставляет или обобщает позиции в форме </a:t>
            </a:r>
            <a:r>
              <a:rPr lang="ru-RU" dirty="0" smtClean="0">
                <a:solidFill>
                  <a:schemeClr val="dk1"/>
                </a:solidFill>
              </a:rPr>
              <a:t>продукта </a:t>
            </a:r>
            <a:r>
              <a:rPr lang="ru-RU" dirty="0">
                <a:solidFill>
                  <a:schemeClr val="dk1"/>
                </a:solidFill>
              </a:rPr>
              <a:t>письменной коммуникации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58462" y="6104711"/>
            <a:ext cx="6073933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Минимум недочетов в части структурирования текста, орфографии, пунктуации, выбора языковых средств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0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9353" y="108824"/>
            <a:ext cx="8242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Компетенция разрешения проблем. </a:t>
            </a:r>
          </a:p>
          <a:p>
            <a:r>
              <a:rPr lang="ru-RU" sz="2800" b="1" dirty="0" smtClean="0">
                <a:solidFill>
                  <a:srgbClr val="800000"/>
                </a:solidFill>
              </a:rPr>
              <a:t>Оценка результата (продукта) деятельности.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184141"/>
              </p:ext>
            </p:extLst>
          </p:nvPr>
        </p:nvGraphicFramePr>
        <p:xfrm>
          <a:off x="244368" y="1770484"/>
          <a:ext cx="6024030" cy="2342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6868"/>
                <a:gridCol w="87716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Подмена заданного критерия собственным основанием для оценки продукта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770125"/>
                          </a:solidFill>
                        </a:rPr>
                        <a:t>19%</a:t>
                      </a:r>
                      <a:endParaRPr lang="ru-RU" sz="2200" dirty="0">
                        <a:solidFill>
                          <a:srgbClr val="77012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009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(комментарии) не соответствует критерию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Комментарии сводятся к повторению критерия с отрицанием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158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Комментарии отсутствуют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8866094" y="5907558"/>
            <a:ext cx="6411144" cy="738664"/>
            <a:chOff x="6470448" y="5139908"/>
            <a:chExt cx="6411144" cy="738664"/>
          </a:xfrm>
        </p:grpSpPr>
        <p:sp>
          <p:nvSpPr>
            <p:cNvPr id="7" name="TextBox 6"/>
            <p:cNvSpPr txBox="1"/>
            <p:nvPr/>
          </p:nvSpPr>
          <p:spPr>
            <a:xfrm>
              <a:off x="6650432" y="5139908"/>
              <a:ext cx="6231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соответствие требованиям полное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соответствие требованиям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частичное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несоответствие требованиям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Ромб 15"/>
            <p:cNvSpPr/>
            <p:nvPr/>
          </p:nvSpPr>
          <p:spPr>
            <a:xfrm>
              <a:off x="6472516" y="5456144"/>
              <a:ext cx="177916" cy="190328"/>
            </a:xfrm>
            <a:prstGeom prst="diamond">
              <a:avLst/>
            </a:prstGeom>
            <a:solidFill>
              <a:srgbClr val="DEA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Ромб 17"/>
            <p:cNvSpPr/>
            <p:nvPr/>
          </p:nvSpPr>
          <p:spPr>
            <a:xfrm>
              <a:off x="6470448" y="5236850"/>
              <a:ext cx="177916" cy="190328"/>
            </a:xfrm>
            <a:prstGeom prst="diamond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Ромб 18"/>
            <p:cNvSpPr/>
            <p:nvPr/>
          </p:nvSpPr>
          <p:spPr>
            <a:xfrm>
              <a:off x="6472516" y="5688244"/>
              <a:ext cx="177916" cy="190328"/>
            </a:xfrm>
            <a:prstGeom prst="diamond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53006" y="1100169"/>
            <a:ext cx="1196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114">
              <a:defRPr/>
            </a:pPr>
            <a:r>
              <a:rPr lang="ru-RU" dirty="0">
                <a:solidFill>
                  <a:schemeClr val="dk1"/>
                </a:solidFill>
              </a:rPr>
              <a:t>Оценивает результат (продукт) деятельности </a:t>
            </a:r>
            <a:r>
              <a:rPr lang="ru-RU" dirty="0" smtClean="0">
                <a:solidFill>
                  <a:schemeClr val="dk1"/>
                </a:solidFill>
              </a:rPr>
              <a:t/>
            </a:r>
            <a:br>
              <a:rPr lang="ru-RU" dirty="0" smtClean="0">
                <a:solidFill>
                  <a:schemeClr val="dk1"/>
                </a:solidFill>
              </a:rPr>
            </a:br>
            <a:r>
              <a:rPr lang="ru-RU" dirty="0" smtClean="0">
                <a:solidFill>
                  <a:schemeClr val="dk1"/>
                </a:solidFill>
              </a:rPr>
              <a:t>по </a:t>
            </a:r>
            <a:r>
              <a:rPr lang="ru-RU" dirty="0">
                <a:solidFill>
                  <a:schemeClr val="dk1"/>
                </a:solidFill>
              </a:rPr>
              <a:t>заданным критериям</a:t>
            </a:r>
            <a:endParaRPr lang="ru-RU" dirty="0"/>
          </a:p>
        </p:txBody>
      </p:sp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71" y="1191616"/>
            <a:ext cx="6000980" cy="480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25" y="4127602"/>
            <a:ext cx="5986546" cy="271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2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9353" y="108824"/>
            <a:ext cx="8242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Компетенция разрешения проблем. </a:t>
            </a:r>
          </a:p>
          <a:p>
            <a:r>
              <a:rPr lang="ru-RU" sz="2800" b="1" dirty="0" smtClean="0">
                <a:solidFill>
                  <a:srgbClr val="800000"/>
                </a:solidFill>
              </a:rPr>
              <a:t>Анализ ситуации.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20638"/>
              </p:ext>
            </p:extLst>
          </p:nvPr>
        </p:nvGraphicFramePr>
        <p:xfrm>
          <a:off x="256637" y="1253259"/>
          <a:ext cx="6003342" cy="213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090"/>
                <a:gridCol w="103025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Типовые критерии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770125"/>
                          </a:solidFill>
                        </a:rPr>
                        <a:t>23%</a:t>
                      </a:r>
                      <a:endParaRPr lang="ru-RU" sz="2200" dirty="0">
                        <a:solidFill>
                          <a:srgbClr val="7701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009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Предельно обобщенные критерии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 для анализа любой инициативы родителей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158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 не соответствуют задаче или ситуации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8866094" y="5907558"/>
            <a:ext cx="6411144" cy="738664"/>
            <a:chOff x="6470448" y="5139908"/>
            <a:chExt cx="6411144" cy="738664"/>
          </a:xfrm>
        </p:grpSpPr>
        <p:sp>
          <p:nvSpPr>
            <p:cNvPr id="7" name="TextBox 6"/>
            <p:cNvSpPr txBox="1"/>
            <p:nvPr/>
          </p:nvSpPr>
          <p:spPr>
            <a:xfrm>
              <a:off x="6650432" y="5139908"/>
              <a:ext cx="6231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соответствие требованиям полное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соответствие требованиям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частичное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несоответствие требованиям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Ромб 15"/>
            <p:cNvSpPr/>
            <p:nvPr/>
          </p:nvSpPr>
          <p:spPr>
            <a:xfrm>
              <a:off x="6472516" y="5456144"/>
              <a:ext cx="177916" cy="190328"/>
            </a:xfrm>
            <a:prstGeom prst="diamond">
              <a:avLst/>
            </a:prstGeom>
            <a:solidFill>
              <a:srgbClr val="DEA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Ромб 17"/>
            <p:cNvSpPr/>
            <p:nvPr/>
          </p:nvSpPr>
          <p:spPr>
            <a:xfrm>
              <a:off x="6470448" y="5236850"/>
              <a:ext cx="177916" cy="190328"/>
            </a:xfrm>
            <a:prstGeom prst="diamond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Ромб 18"/>
            <p:cNvSpPr/>
            <p:nvPr/>
          </p:nvSpPr>
          <p:spPr>
            <a:xfrm>
              <a:off x="6472516" y="5688244"/>
              <a:ext cx="177916" cy="190328"/>
            </a:xfrm>
            <a:prstGeom prst="diamond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818594" y="1153957"/>
            <a:ext cx="560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114">
              <a:defRPr/>
            </a:pPr>
            <a:r>
              <a:rPr lang="ru-RU" dirty="0">
                <a:solidFill>
                  <a:schemeClr val="dk1"/>
                </a:solidFill>
              </a:rPr>
              <a:t>Самостоятельно определяет критерии для оценки рабочей ситуации в соответствии с поставленной задачей</a:t>
            </a:r>
            <a:endParaRPr lang="ru-RU" dirty="0"/>
          </a:p>
        </p:txBody>
      </p:sp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38" y="2521309"/>
            <a:ext cx="6261627" cy="3200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8" y="5312833"/>
            <a:ext cx="7514346" cy="138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8" y="3617204"/>
            <a:ext cx="6136479" cy="156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3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8476" y="253639"/>
            <a:ext cx="8242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Информационная компетенция. </a:t>
            </a:r>
          </a:p>
          <a:p>
            <a:r>
              <a:rPr lang="ru-RU" sz="2800" b="1" dirty="0" smtClean="0">
                <a:solidFill>
                  <a:srgbClr val="800000"/>
                </a:solidFill>
              </a:rPr>
              <a:t>Поиск информации.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431527"/>
              </p:ext>
            </p:extLst>
          </p:nvPr>
        </p:nvGraphicFramePr>
        <p:xfrm>
          <a:off x="306433" y="2951446"/>
          <a:ext cx="5635099" cy="3466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461"/>
                <a:gridCol w="95163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Запрос на информацию, не нужную для решения задачи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770125"/>
                          </a:solidFill>
                        </a:rPr>
                        <a:t>30%</a:t>
                      </a:r>
                      <a:endParaRPr lang="ru-RU" sz="2200" dirty="0">
                        <a:solidFill>
                          <a:srgbClr val="77012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009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Запрос на уже известную из описания ситуации или из справочных материалов информацию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Предельно обобщенный запрос на информацию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158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Подмена запроса на информацию обобщенным указанием на источники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158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Подмена запроса на информацию обобщенным указанием на источники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8996427" y="5977024"/>
            <a:ext cx="6411144" cy="738664"/>
            <a:chOff x="6470448" y="5139908"/>
            <a:chExt cx="6411144" cy="738664"/>
          </a:xfrm>
        </p:grpSpPr>
        <p:sp>
          <p:nvSpPr>
            <p:cNvPr id="7" name="TextBox 6"/>
            <p:cNvSpPr txBox="1"/>
            <p:nvPr/>
          </p:nvSpPr>
          <p:spPr>
            <a:xfrm>
              <a:off x="6650432" y="5139908"/>
              <a:ext cx="6231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соответствие требованиям полное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соответствие требованиям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частичное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несоответствие требованиям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Ромб 15"/>
            <p:cNvSpPr/>
            <p:nvPr/>
          </p:nvSpPr>
          <p:spPr>
            <a:xfrm>
              <a:off x="6472516" y="5456144"/>
              <a:ext cx="177916" cy="190328"/>
            </a:xfrm>
            <a:prstGeom prst="diamond">
              <a:avLst/>
            </a:prstGeom>
            <a:solidFill>
              <a:srgbClr val="DEA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Ромб 17"/>
            <p:cNvSpPr/>
            <p:nvPr/>
          </p:nvSpPr>
          <p:spPr>
            <a:xfrm>
              <a:off x="6470448" y="5236850"/>
              <a:ext cx="177916" cy="190328"/>
            </a:xfrm>
            <a:prstGeom prst="diamond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Ромб 18"/>
            <p:cNvSpPr/>
            <p:nvPr/>
          </p:nvSpPr>
          <p:spPr>
            <a:xfrm>
              <a:off x="6472516" y="5688244"/>
              <a:ext cx="177916" cy="190328"/>
            </a:xfrm>
            <a:prstGeom prst="diamond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578539827"/>
              </p:ext>
            </p:extLst>
          </p:nvPr>
        </p:nvGraphicFramePr>
        <p:xfrm>
          <a:off x="6624197" y="2151784"/>
          <a:ext cx="6141720" cy="382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0328" y="1439880"/>
            <a:ext cx="12387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70125"/>
                </a:solidFill>
              </a:rPr>
              <a:t>Уровень </a:t>
            </a:r>
            <a:r>
              <a:rPr lang="en-US" dirty="0" smtClean="0">
                <a:solidFill>
                  <a:srgbClr val="770125"/>
                </a:solidFill>
              </a:rPr>
              <a:t>III</a:t>
            </a:r>
            <a:r>
              <a:rPr lang="ru-RU" dirty="0" smtClean="0">
                <a:solidFill>
                  <a:srgbClr val="770125"/>
                </a:solidFill>
              </a:rPr>
              <a:t> - 	</a:t>
            </a:r>
            <a:r>
              <a:rPr lang="ru-RU" dirty="0" smtClean="0">
                <a:solidFill>
                  <a:schemeClr val="dk1"/>
                </a:solidFill>
              </a:rPr>
              <a:t>Самостоятельно </a:t>
            </a:r>
            <a:r>
              <a:rPr lang="ru-RU" dirty="0">
                <a:solidFill>
                  <a:schemeClr val="dk1"/>
                </a:solidFill>
              </a:rPr>
              <a:t>находит источник, содержащий недостающую для решения задачи информацию, </a:t>
            </a:r>
            <a:r>
              <a:rPr lang="ru-RU" dirty="0" smtClean="0">
                <a:solidFill>
                  <a:schemeClr val="dk1"/>
                </a:solidFill>
              </a:rPr>
              <a:t>			оценивает </a:t>
            </a:r>
            <a:r>
              <a:rPr lang="ru-RU" dirty="0">
                <a:solidFill>
                  <a:schemeClr val="dk1"/>
                </a:solidFill>
              </a:rPr>
              <a:t>его применимость, </a:t>
            </a:r>
            <a:r>
              <a:rPr lang="ru-RU" dirty="0" smtClean="0">
                <a:solidFill>
                  <a:schemeClr val="dk1"/>
                </a:solidFill>
              </a:rPr>
              <a:t>достоверность</a:t>
            </a:r>
            <a:endParaRPr lang="en-US" dirty="0" smtClean="0">
              <a:solidFill>
                <a:srgbClr val="770125"/>
              </a:solidFill>
            </a:endParaRPr>
          </a:p>
          <a:p>
            <a:r>
              <a:rPr lang="ru-RU" dirty="0" smtClean="0">
                <a:solidFill>
                  <a:srgbClr val="770125"/>
                </a:solidFill>
              </a:rPr>
              <a:t>Уровень </a:t>
            </a:r>
            <a:r>
              <a:rPr lang="en-US" dirty="0" smtClean="0">
                <a:solidFill>
                  <a:srgbClr val="770125"/>
                </a:solidFill>
              </a:rPr>
              <a:t>II</a:t>
            </a:r>
            <a:r>
              <a:rPr lang="ru-RU" dirty="0" smtClean="0">
                <a:solidFill>
                  <a:srgbClr val="770125"/>
                </a:solidFill>
              </a:rPr>
              <a:t> - 	</a:t>
            </a:r>
            <a:r>
              <a:rPr lang="ru-RU" dirty="0"/>
              <a:t>Определяет, какой информации не хватает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для </a:t>
            </a:r>
            <a:r>
              <a:rPr lang="ru-RU" dirty="0"/>
              <a:t>решения </a:t>
            </a:r>
            <a:r>
              <a:rPr lang="ru-RU" dirty="0" smtClean="0"/>
              <a:t>задачи.</a:t>
            </a:r>
            <a:endParaRPr lang="ru-RU" dirty="0">
              <a:solidFill>
                <a:srgbClr val="7701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9353" y="108824"/>
            <a:ext cx="8242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Компетенция разрешения проблем. </a:t>
            </a:r>
          </a:p>
          <a:p>
            <a:r>
              <a:rPr lang="ru-RU" sz="2800" b="1" dirty="0" smtClean="0">
                <a:solidFill>
                  <a:srgbClr val="800000"/>
                </a:solidFill>
              </a:rPr>
              <a:t>Целеполагание и планирование.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744291"/>
              </p:ext>
            </p:extLst>
          </p:nvPr>
        </p:nvGraphicFramePr>
        <p:xfrm>
          <a:off x="335251" y="1963721"/>
          <a:ext cx="6003342" cy="4107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090"/>
                <a:gridCol w="1030252"/>
              </a:tblGrid>
              <a:tr h="576072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Выбор способа деятельности, минимально влияющего на проблему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770125"/>
                          </a:solidFill>
                        </a:rPr>
                        <a:t>24%</a:t>
                      </a:r>
                      <a:endParaRPr lang="ru-RU" sz="2200" dirty="0">
                        <a:solidFill>
                          <a:srgbClr val="7701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009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Вместо обоснования выбора</a:t>
                      </a:r>
                      <a:r>
                        <a:rPr lang="ru-RU" sz="1795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общие слова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Вместо обоснования выбора – его описание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158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Совокупность задач недостаточна для достижения цели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158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</a:t>
                      </a:r>
                      <a:r>
                        <a:rPr lang="ru-RU" sz="1795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половины з</a:t>
                      </a: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адач неконкретны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158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 половины или все задачи относятся к </a:t>
                      </a:r>
                      <a:r>
                        <a:rPr lang="ru-RU" sz="1795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предпроектному</a:t>
                      </a: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этапу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158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задачи более низкого уровня, но отсутствуют задачи, указывающие на промежуточные результаты</a:t>
                      </a:r>
                      <a:endParaRPr lang="ru-RU" sz="1795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endParaRPr lang="ru-RU" sz="1200" b="1" kern="1200" dirty="0" smtClean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2114" rtl="0" eaLnBrk="1" latinLnBrk="0" hangingPunct="1"/>
                      <a:r>
                        <a:rPr lang="ru-RU" sz="2200" b="1" kern="1200" dirty="0" smtClean="0">
                          <a:solidFill>
                            <a:srgbClr val="770125"/>
                          </a:solidFill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ru-RU" sz="2200" b="1" kern="1200" dirty="0">
                        <a:solidFill>
                          <a:srgbClr val="770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8866094" y="5907558"/>
            <a:ext cx="6411144" cy="738664"/>
            <a:chOff x="6470448" y="5139908"/>
            <a:chExt cx="6411144" cy="738664"/>
          </a:xfrm>
        </p:grpSpPr>
        <p:sp>
          <p:nvSpPr>
            <p:cNvPr id="7" name="TextBox 6"/>
            <p:cNvSpPr txBox="1"/>
            <p:nvPr/>
          </p:nvSpPr>
          <p:spPr>
            <a:xfrm>
              <a:off x="6650432" y="5139908"/>
              <a:ext cx="6231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соответствие требованиям полное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соответствие требованиям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частичное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несоответствие требованиям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Ромб 15"/>
            <p:cNvSpPr/>
            <p:nvPr/>
          </p:nvSpPr>
          <p:spPr>
            <a:xfrm>
              <a:off x="6472516" y="5456144"/>
              <a:ext cx="177916" cy="190328"/>
            </a:xfrm>
            <a:prstGeom prst="diamond">
              <a:avLst/>
            </a:prstGeom>
            <a:solidFill>
              <a:srgbClr val="DEA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Ромб 17"/>
            <p:cNvSpPr/>
            <p:nvPr/>
          </p:nvSpPr>
          <p:spPr>
            <a:xfrm>
              <a:off x="6470448" y="5236850"/>
              <a:ext cx="177916" cy="190328"/>
            </a:xfrm>
            <a:prstGeom prst="diamond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Ромб 18"/>
            <p:cNvSpPr/>
            <p:nvPr/>
          </p:nvSpPr>
          <p:spPr>
            <a:xfrm>
              <a:off x="6472516" y="5688244"/>
              <a:ext cx="177916" cy="190328"/>
            </a:xfrm>
            <a:prstGeom prst="diamond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02042" y="1153957"/>
            <a:ext cx="1212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114">
              <a:defRPr/>
            </a:pPr>
            <a:r>
              <a:rPr lang="ru-RU" dirty="0">
                <a:solidFill>
                  <a:schemeClr val="dk1"/>
                </a:solidFill>
              </a:rPr>
              <a:t>Выбирает способ достижения цели, ставит задачи и планирует деятельность в нестандартной (субъективно новой) ситуации</a:t>
            </a:r>
            <a:endParaRPr lang="ru-RU" dirty="0"/>
          </a:p>
        </p:txBody>
      </p:sp>
      <p:pic>
        <p:nvPicPr>
          <p:cNvPr id="17" name="Рисунок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26" y="2151771"/>
            <a:ext cx="6361801" cy="3731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3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8475" y="254701"/>
            <a:ext cx="824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Причины типичных ошибок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073" y="1737973"/>
            <a:ext cx="1156015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/>
              <a:t>Некорректное выполнение </a:t>
            </a:r>
            <a:r>
              <a:rPr lang="ru-RU" sz="2400" dirty="0"/>
              <a:t>той или иной операции в составе деятельности, требования к которой выдвинуты </a:t>
            </a:r>
            <a:r>
              <a:rPr lang="ru-RU" sz="2400" dirty="0" smtClean="0"/>
              <a:t>работодателями.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/>
              <a:t>Дефициты </a:t>
            </a:r>
            <a:r>
              <a:rPr lang="ru-RU" sz="2400" dirty="0"/>
              <a:t>деятельности по извлечению информации и формированию запроса на информацию при работе с описанием </a:t>
            </a:r>
            <a:r>
              <a:rPr lang="ru-RU" sz="2400" dirty="0" smtClean="0"/>
              <a:t>ситуации.</a:t>
            </a:r>
            <a:endParaRPr lang="ru-RU" sz="2400" dirty="0"/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/>
              <a:t>Недостаток </a:t>
            </a:r>
            <a:r>
              <a:rPr lang="ru-RU" sz="2400" dirty="0"/>
              <a:t>опыта применения алгоритмов деятельности в разнообразных конкретных ситуациях.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26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8B2EEAC-DE44-66EF-77CE-808796CF4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D9F834-7FC6-33F4-18D4-75CF9F51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01" y="2961692"/>
            <a:ext cx="193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Универсальные компетенции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63985" y="285227"/>
            <a:ext cx="738664" cy="61155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/>
              <a:t>общественно-политический \ бытовой \ академический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          контекст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79567" y="285227"/>
            <a:ext cx="461665" cy="61155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/>
              <a:t>профессиональный контекст</a:t>
            </a:r>
            <a:endParaRPr lang="ru-RU" dirty="0"/>
          </a:p>
        </p:txBody>
      </p:sp>
      <p:sp>
        <p:nvSpPr>
          <p:cNvPr id="7" name="Правая круглая скобка 6"/>
          <p:cNvSpPr/>
          <p:nvPr/>
        </p:nvSpPr>
        <p:spPr>
          <a:xfrm>
            <a:off x="1644242" y="1040235"/>
            <a:ext cx="302004" cy="4504888"/>
          </a:xfrm>
          <a:prstGeom prst="rightBracket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946246" y="1602297"/>
            <a:ext cx="1535185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46246" y="3292679"/>
            <a:ext cx="1678231" cy="567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925274" y="5036190"/>
            <a:ext cx="1556157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624477" y="3293246"/>
            <a:ext cx="771787" cy="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95911" y="1140903"/>
            <a:ext cx="135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когнитивный компонент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887523" y="2819793"/>
            <a:ext cx="172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err="1" smtClean="0"/>
              <a:t>операциональный</a:t>
            </a:r>
            <a:r>
              <a:rPr lang="ru-RU" sz="1400" dirty="0" smtClean="0"/>
              <a:t> компонент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912690" y="4353579"/>
            <a:ext cx="1635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ценностно-мотивационный компонент</a:t>
            </a:r>
            <a:endParaRPr lang="ru-RU" sz="14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741232" y="3309457"/>
            <a:ext cx="216662" cy="0"/>
          </a:xfrm>
          <a:prstGeom prst="line">
            <a:avLst/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авая круглая скобка 35"/>
          <p:cNvSpPr/>
          <p:nvPr/>
        </p:nvSpPr>
        <p:spPr>
          <a:xfrm flipH="1">
            <a:off x="4957894" y="285227"/>
            <a:ext cx="302004" cy="6115572"/>
          </a:xfrm>
          <a:prstGeom prst="rightBracket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108896" y="486561"/>
            <a:ext cx="297809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Системное </a:t>
            </a:r>
            <a:r>
              <a:rPr lang="ru-RU" dirty="0" smtClean="0"/>
              <a:t>и критическое мышление - УК-1</a:t>
            </a:r>
            <a:r>
              <a:rPr lang="ru-RU" dirty="0"/>
              <a:t>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36860" y="5533349"/>
            <a:ext cx="2952923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Командная работа </a:t>
            </a:r>
            <a:r>
              <a:rPr lang="ru-RU" dirty="0" smtClean="0"/>
              <a:t>и лидерство - УК-3</a:t>
            </a:r>
            <a:r>
              <a:rPr lang="ru-RU" dirty="0"/>
              <a:t>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36860" y="4559136"/>
            <a:ext cx="295012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Коммуникация - УК-4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5136860" y="2986291"/>
            <a:ext cx="297809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Самоорганизация </a:t>
            </a:r>
            <a:r>
              <a:rPr lang="ru-RU" dirty="0" smtClean="0"/>
              <a:t>и саморазвитие - УК-6</a:t>
            </a:r>
            <a:r>
              <a:rPr lang="ru-RU" dirty="0"/>
              <a:t>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25675" y="1674234"/>
            <a:ext cx="296131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Разработка и </a:t>
            </a:r>
            <a:r>
              <a:rPr lang="ru-RU" dirty="0" smtClean="0"/>
              <a:t>реализация проектов - УК-2</a:t>
            </a:r>
            <a:r>
              <a:rPr lang="ru-RU" dirty="0"/>
              <a:t>. 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0691127" y="0"/>
            <a:ext cx="2269222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8363185" y="267961"/>
            <a:ext cx="4228690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/>
              <a:t>Поиск информации</a:t>
            </a:r>
          </a:p>
          <a:p>
            <a:pPr>
              <a:spcBef>
                <a:spcPts val="600"/>
              </a:spcBef>
            </a:pPr>
            <a:r>
              <a:rPr lang="ru-RU" sz="1600" dirty="0" smtClean="0"/>
              <a:t>Извлечение и систематизация информации</a:t>
            </a:r>
          </a:p>
          <a:p>
            <a:pPr>
              <a:spcBef>
                <a:spcPts val="600"/>
              </a:spcBef>
            </a:pPr>
            <a:r>
              <a:rPr lang="ru-RU" sz="1600" dirty="0" smtClean="0"/>
              <a:t>Обработка информации</a:t>
            </a:r>
            <a:endParaRPr lang="ru-RU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8363185" y="1478014"/>
            <a:ext cx="433774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/>
              <a:t>Анализ ситуации, </a:t>
            </a:r>
            <a:r>
              <a:rPr lang="ru-RU" sz="1600" dirty="0" smtClean="0"/>
              <a:t>идентификация </a:t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анализ проблем</a:t>
            </a:r>
          </a:p>
          <a:p>
            <a:pPr>
              <a:spcBef>
                <a:spcPts val="600"/>
              </a:spcBef>
            </a:pPr>
            <a:r>
              <a:rPr lang="ru-RU" sz="1600" dirty="0"/>
              <a:t>Оценка непосредственного или опосредованного </a:t>
            </a:r>
            <a:r>
              <a:rPr lang="ru-RU" sz="1600" dirty="0" smtClean="0"/>
              <a:t>результата</a:t>
            </a:r>
            <a:endParaRPr lang="ru-RU" sz="1600" dirty="0"/>
          </a:p>
          <a:p>
            <a:pPr>
              <a:spcBef>
                <a:spcPts val="600"/>
              </a:spcBef>
            </a:pPr>
            <a:r>
              <a:rPr lang="ru-RU" sz="1600" dirty="0"/>
              <a:t>Целеполагание и </a:t>
            </a:r>
            <a:r>
              <a:rPr lang="ru-RU" sz="1600" dirty="0" smtClean="0"/>
              <a:t>планирование</a:t>
            </a:r>
          </a:p>
          <a:p>
            <a:pPr>
              <a:spcBef>
                <a:spcPts val="600"/>
              </a:spcBef>
            </a:pPr>
            <a:r>
              <a:rPr lang="ru-RU" sz="1600" dirty="0" smtClean="0"/>
              <a:t>Текущий контроль и коррекция </a:t>
            </a:r>
          </a:p>
          <a:p>
            <a:pPr>
              <a:spcBef>
                <a:spcPts val="600"/>
              </a:spcBef>
            </a:pPr>
            <a:r>
              <a:rPr lang="ru-RU" sz="1600" dirty="0" err="1" smtClean="0"/>
              <a:t>Самомотивация</a:t>
            </a:r>
            <a:r>
              <a:rPr lang="ru-RU" sz="1600" dirty="0" smtClean="0"/>
              <a:t>, идентификация своих ценностей и мотивов</a:t>
            </a:r>
          </a:p>
          <a:p>
            <a:pPr>
              <a:spcBef>
                <a:spcPts val="600"/>
              </a:spcBef>
            </a:pPr>
            <a:r>
              <a:rPr lang="ru-RU" sz="1600" dirty="0" smtClean="0"/>
              <a:t>Анализ собственного опыта и оценка продвижения</a:t>
            </a:r>
            <a:endParaRPr lang="ru-RU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8363185" y="267961"/>
            <a:ext cx="0" cy="12311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2332576" y="210636"/>
            <a:ext cx="0" cy="12311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8372333" y="1602297"/>
            <a:ext cx="0" cy="16825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8372333" y="3351402"/>
            <a:ext cx="0" cy="1002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2332576" y="809726"/>
            <a:ext cx="2592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2591875" y="809726"/>
            <a:ext cx="0" cy="1510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12332576" y="1556756"/>
            <a:ext cx="1520" cy="16646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12334096" y="2320565"/>
            <a:ext cx="25777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35" idx="3"/>
          </p:cNvCxnSpPr>
          <p:nvPr/>
        </p:nvCxnSpPr>
        <p:spPr>
          <a:xfrm flipV="1">
            <a:off x="8086987" y="809726"/>
            <a:ext cx="276198" cy="1"/>
          </a:xfrm>
          <a:prstGeom prst="line">
            <a:avLst/>
          </a:prstGeom>
          <a:ln w="1270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8086987" y="1994791"/>
            <a:ext cx="276198" cy="1"/>
          </a:xfrm>
          <a:prstGeom prst="line">
            <a:avLst/>
          </a:prstGeom>
          <a:ln w="1270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8136682" y="3351404"/>
            <a:ext cx="235651" cy="216014"/>
          </a:xfrm>
          <a:prstGeom prst="line">
            <a:avLst/>
          </a:prstGeom>
          <a:ln w="1270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8131089" y="2231472"/>
            <a:ext cx="241244" cy="1111543"/>
          </a:xfrm>
          <a:prstGeom prst="line">
            <a:avLst/>
          </a:prstGeom>
          <a:ln w="1270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8372333" y="4567525"/>
            <a:ext cx="4228690" cy="15542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/>
              <a:t>Письменная коммуникация</a:t>
            </a:r>
          </a:p>
          <a:p>
            <a:pPr>
              <a:spcBef>
                <a:spcPts val="600"/>
              </a:spcBef>
            </a:pPr>
            <a:r>
              <a:rPr lang="ru-RU" sz="1600" dirty="0" smtClean="0"/>
              <a:t>Публичное выступление</a:t>
            </a:r>
          </a:p>
          <a:p>
            <a:pPr>
              <a:spcBef>
                <a:spcPts val="600"/>
              </a:spcBef>
            </a:pPr>
            <a:r>
              <a:rPr lang="ru-RU" sz="1600" dirty="0" smtClean="0"/>
              <a:t>Диалог</a:t>
            </a:r>
          </a:p>
          <a:p>
            <a:pPr>
              <a:spcBef>
                <a:spcPts val="600"/>
              </a:spcBef>
            </a:pPr>
            <a:r>
              <a:rPr lang="ru-RU" sz="1600" dirty="0" smtClean="0"/>
              <a:t>Продуктивная групповая коммуникация \ Работа в команде</a:t>
            </a:r>
            <a:endParaRPr lang="ru-RU" sz="1600" dirty="0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8372333" y="4479721"/>
            <a:ext cx="0" cy="16999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8096135" y="4882301"/>
            <a:ext cx="276198" cy="1"/>
          </a:xfrm>
          <a:prstGeom prst="line">
            <a:avLst/>
          </a:prstGeom>
          <a:ln w="1270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8105662" y="5856123"/>
            <a:ext cx="276198" cy="1"/>
          </a:xfrm>
          <a:prstGeom prst="line">
            <a:avLst/>
          </a:prstGeom>
          <a:ln w="1270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8086988" y="100668"/>
            <a:ext cx="4504888" cy="1501629"/>
          </a:xfrm>
          <a:prstGeom prst="ellipse">
            <a:avLst/>
          </a:prstGeom>
          <a:solidFill>
            <a:schemeClr val="accent1">
              <a:alpha val="2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114950" y="1585519"/>
            <a:ext cx="4476925" cy="2877424"/>
          </a:xfrm>
          <a:prstGeom prst="ellipse">
            <a:avLst/>
          </a:prstGeom>
          <a:solidFill>
            <a:srgbClr val="AFABAB">
              <a:alpha val="38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136683" y="4417280"/>
            <a:ext cx="4464340" cy="1895715"/>
          </a:xfrm>
          <a:prstGeom prst="ellipse">
            <a:avLst/>
          </a:prstGeom>
          <a:solidFill>
            <a:schemeClr val="accent1">
              <a:lumMod val="50000"/>
              <a:alpha val="37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5DD6E-CCA5-374B-A5FC-E3FA356A6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2775" y="3556001"/>
            <a:ext cx="6006639" cy="2880086"/>
          </a:xfrm>
          <a:solidFill>
            <a:srgbClr val="A30236"/>
          </a:solidFill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600" b="0" u="sng" dirty="0" smtClean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Golub-gb@ranepa.ru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US" sz="1600" b="0" dirty="0"/>
              <a:t/>
            </a:r>
            <a:br>
              <a:rPr lang="en-US" sz="1600" b="0" dirty="0"/>
            </a:br>
            <a:r>
              <a:rPr lang="en-US" sz="1600" b="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https://sam.ranepa.ru/nauka/nauchno-issledovatelskie-raboty.php</a:t>
            </a:r>
            <a:r>
              <a:rPr lang="en-US" sz="1600" b="0" dirty="0"/>
              <a:t> </a:t>
            </a:r>
            <a:endParaRPr lang="ru-RU" sz="16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20945" y="0"/>
            <a:ext cx="1239405" cy="68405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8640" y="624954"/>
            <a:ext cx="8734452" cy="364195"/>
          </a:xfrm>
        </p:spPr>
        <p:txBody>
          <a:bodyPr/>
          <a:lstStyle/>
          <a:p>
            <a:r>
              <a:rPr lang="ru-RU" sz="2200" dirty="0">
                <a:solidFill>
                  <a:srgbClr val="A30236"/>
                </a:solidFill>
                <a:latin typeface="+mn-lt"/>
                <a:ea typeface="Times New Roman" panose="02020603050405020304" pitchFamily="18" charset="0"/>
              </a:rPr>
              <a:t>Определение профиля</a:t>
            </a:r>
            <a:r>
              <a:rPr lang="ru-RU" sz="2200" dirty="0">
                <a:solidFill>
                  <a:srgbClr val="A30236"/>
                </a:solidFill>
                <a:effectLst/>
                <a:latin typeface="+mn-lt"/>
                <a:ea typeface="Times New Roman" panose="02020603050405020304" pitchFamily="18" charset="0"/>
              </a:rPr>
              <a:t> универсальных компетенций учителя</a:t>
            </a:r>
            <a:endParaRPr lang="ru-RU" sz="2200" dirty="0">
              <a:solidFill>
                <a:srgbClr val="A30236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=""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99" y="2676306"/>
            <a:ext cx="443982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buClr>
                <a:srgbClr val="C00000"/>
              </a:buClr>
            </a:pPr>
            <a:r>
              <a:rPr lang="ru-RU" sz="1500" b="1" dirty="0" smtClean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Инструмент</a:t>
            </a:r>
            <a:r>
              <a:rPr lang="ru-RU" sz="1500" dirty="0" smtClean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500" dirty="0">
              <a:solidFill>
                <a:srgbClr val="A3023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Составлен на основе дескрипторов УК.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Имеется возможность по аспектам УК</a:t>
            </a:r>
          </a:p>
          <a:p>
            <a:pPr marL="536575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констатировать отсутствие требований,</a:t>
            </a:r>
          </a:p>
          <a:p>
            <a:pPr marL="536575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выбрать формулировку требований,</a:t>
            </a:r>
          </a:p>
          <a:p>
            <a:pPr marL="536575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предложить свою формулировку.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Имеется возможность сформулировать дополнительные требования  к деятельности по каждой из УК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6286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951458"/>
              </p:ext>
            </p:extLst>
          </p:nvPr>
        </p:nvGraphicFramePr>
        <p:xfrm>
          <a:off x="5176007" y="1061958"/>
          <a:ext cx="7302085" cy="562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2165"/>
                <a:gridCol w="1006745"/>
                <a:gridCol w="907488"/>
                <a:gridCol w="928757"/>
                <a:gridCol w="101693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Аспекты УК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Уровни сформированности УК</a:t>
                      </a:r>
                      <a:endParaRPr lang="ru-RU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II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III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IV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3023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Поиск информации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Извлечение (и систематизация) информации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  <a:alpha val="21000"/>
                      </a:schemeClr>
                    </a:solidFill>
                  </a:tcPr>
                </a:tc>
                <a:tc rowSpan="9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Обработка информации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  <a:alpha val="21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ситуации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5000"/>
                        <a:alpha val="9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Целеполагание и планирование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5000"/>
                        <a:alpha val="9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Текущий контроль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5000"/>
                        <a:alpha val="9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результата (продукта)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5000"/>
                        <a:alpha val="9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Письменная коммуникация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70125">
                        <a:alpha val="10000"/>
                      </a:srgb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Публичное выступление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70125">
                        <a:alpha val="10000"/>
                      </a:srgb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Ведение</a:t>
                      </a:r>
                      <a:r>
                        <a:rPr lang="ru-RU" baseline="0" dirty="0" smtClean="0"/>
                        <a:t> д</a:t>
                      </a:r>
                      <a:r>
                        <a:rPr lang="ru-RU" dirty="0" smtClean="0"/>
                        <a:t>иалога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70125">
                        <a:alpha val="10000"/>
                      </a:srgb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Продуктивная групповая коммуникация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012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41328" y="2801923"/>
            <a:ext cx="360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возрастание сложности деятельности по составу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8741328" y="2760196"/>
            <a:ext cx="360726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41328" y="5210962"/>
            <a:ext cx="360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возрастание </a:t>
            </a:r>
            <a:r>
              <a:rPr lang="ru-RU" dirty="0" err="1" smtClean="0"/>
              <a:t>субъектности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8741328" y="5169235"/>
            <a:ext cx="360726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8640" y="624954"/>
            <a:ext cx="8734452" cy="364195"/>
          </a:xfrm>
        </p:spPr>
        <p:txBody>
          <a:bodyPr/>
          <a:lstStyle/>
          <a:p>
            <a:r>
              <a:rPr lang="ru-RU" sz="2200" dirty="0">
                <a:solidFill>
                  <a:srgbClr val="A30236"/>
                </a:solidFill>
                <a:latin typeface="+mn-lt"/>
                <a:ea typeface="Times New Roman" panose="02020603050405020304" pitchFamily="18" charset="0"/>
              </a:rPr>
              <a:t>Определение профиля</a:t>
            </a:r>
            <a:r>
              <a:rPr lang="ru-RU" sz="2200" dirty="0">
                <a:solidFill>
                  <a:srgbClr val="A30236"/>
                </a:solidFill>
                <a:effectLst/>
                <a:latin typeface="+mn-lt"/>
                <a:ea typeface="Times New Roman" panose="02020603050405020304" pitchFamily="18" charset="0"/>
              </a:rPr>
              <a:t> универсальных компетенций учителя</a:t>
            </a:r>
            <a:endParaRPr lang="ru-RU" sz="2200" dirty="0">
              <a:solidFill>
                <a:srgbClr val="A30236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=""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48" y="1300811"/>
            <a:ext cx="76568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buClr>
                <a:srgbClr val="C00000"/>
              </a:buClr>
            </a:pPr>
            <a:r>
              <a:rPr lang="ru-RU" sz="1500" b="1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Методология исследования</a:t>
            </a:r>
            <a:r>
              <a:rPr lang="ru-RU" sz="15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>
              <a:buClr>
                <a:srgbClr val="C00000"/>
              </a:buClr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Опрос руководителей (заместителей руководителей) общеобразовательных организаций по формализованной анкете в 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online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формате, использован сервис forms.yandex.ru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 Box 23">
            <a:extLst>
              <a:ext uri="{FF2B5EF4-FFF2-40B4-BE49-F238E27FC236}">
                <a16:creationId xmlns="" xmlns:a16="http://schemas.microsoft.com/office/drawing/2014/main" id="{C23FA033-15B3-4405-ADB1-DFC9D17FC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48" y="2489569"/>
            <a:ext cx="730203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1500" b="1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Выборка:</a:t>
            </a:r>
          </a:p>
          <a:p>
            <a:pPr algn="just">
              <a:buClr>
                <a:srgbClr val="C00000"/>
              </a:buClr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Репрезентативная выборка с систематическим отбором общеобразовательных организаций в каждом из регионов.</a:t>
            </a:r>
          </a:p>
          <a:p>
            <a:pPr algn="just">
              <a:buClr>
                <a:srgbClr val="C00000"/>
              </a:buClr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Параметры стратификации:  вид общеобразовательной организации; </a:t>
            </a:r>
          </a:p>
          <a:p>
            <a:pPr algn="just">
              <a:buClr>
                <a:srgbClr val="C00000"/>
              </a:buClr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вид населенного пункта.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B64716FE-6F38-D00B-D00E-954E95824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184009"/>
              </p:ext>
            </p:extLst>
          </p:nvPr>
        </p:nvGraphicFramePr>
        <p:xfrm>
          <a:off x="559813" y="3840912"/>
          <a:ext cx="7606938" cy="1174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5646">
                  <a:extLst>
                    <a:ext uri="{9D8B030D-6E8A-4147-A177-3AD203B41FA5}">
                      <a16:colId xmlns="" xmlns:a16="http://schemas.microsoft.com/office/drawing/2014/main" val="1059660210"/>
                    </a:ext>
                  </a:extLst>
                </a:gridCol>
                <a:gridCol w="2535646">
                  <a:extLst>
                    <a:ext uri="{9D8B030D-6E8A-4147-A177-3AD203B41FA5}">
                      <a16:colId xmlns="" xmlns:a16="http://schemas.microsoft.com/office/drawing/2014/main" val="737763197"/>
                    </a:ext>
                  </a:extLst>
                </a:gridCol>
                <a:gridCol w="2535646">
                  <a:extLst>
                    <a:ext uri="{9D8B030D-6E8A-4147-A177-3AD203B41FA5}">
                      <a16:colId xmlns="" xmlns:a16="http://schemas.microsoft.com/office/drawing/2014/main" val="41474813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00" dirty="0">
                          <a:effectLst/>
                        </a:rPr>
                        <a:t>Регион обследования</a:t>
                      </a:r>
                      <a:endParaRPr lang="ru-RU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00" dirty="0">
                          <a:effectLst/>
                        </a:rPr>
                        <a:t>Рассчитанная выборочная совокупность</a:t>
                      </a:r>
                      <a:endParaRPr lang="ru-RU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00" dirty="0">
                          <a:effectLst/>
                        </a:rPr>
                        <a:t>Реализованная выборка</a:t>
                      </a:r>
                      <a:endParaRPr lang="ru-RU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65605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00" dirty="0">
                          <a:effectLst/>
                        </a:rPr>
                        <a:t>Самарская область</a:t>
                      </a:r>
                      <a:endParaRPr lang="ru-RU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87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115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38675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00" dirty="0">
                          <a:effectLst/>
                        </a:rPr>
                        <a:t>Ярославская область</a:t>
                      </a:r>
                      <a:endParaRPr lang="ru-RU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63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81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28965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00" dirty="0">
                          <a:effectLst/>
                        </a:rPr>
                        <a:t>ХМАО</a:t>
                      </a:r>
                      <a:endParaRPr lang="ru-RU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59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59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94374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209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255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010246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E137BF-E434-C9E5-6744-7E079C53CF13}"/>
              </a:ext>
            </a:extLst>
          </p:cNvPr>
          <p:cNvSpPr txBox="1"/>
          <p:nvPr/>
        </p:nvSpPr>
        <p:spPr>
          <a:xfrm>
            <a:off x="530223" y="5225074"/>
            <a:ext cx="1189990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tx2"/>
                </a:solidFill>
              </a:rPr>
              <a:t>В каждом регионе стандартная ошибка выборки не превышает 5% для уровня значимости 0,05. </a:t>
            </a:r>
          </a:p>
          <a:p>
            <a:pPr algn="just"/>
            <a:r>
              <a:rPr lang="ru-RU" sz="1500" dirty="0">
                <a:solidFill>
                  <a:schemeClr val="tx2"/>
                </a:solidFill>
              </a:rPr>
              <a:t>Смещений, превышающих 95% доверительный интервал, по параметрам стратификации не обнаружено - реализованная выборка отражает пропорции в генеральной совокупности школ регионов.</a:t>
            </a:r>
          </a:p>
        </p:txBody>
      </p:sp>
      <p:sp>
        <p:nvSpPr>
          <p:cNvPr id="10" name="Text Box 23">
            <a:extLst>
              <a:ext uri="{FF2B5EF4-FFF2-40B4-BE49-F238E27FC236}">
                <a16:creationId xmlns="" xmlns:a16="http://schemas.microsoft.com/office/drawing/2014/main" id="{805D439A-8EF6-BD79-CBC3-557A5E6E5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793" y="1831725"/>
            <a:ext cx="250008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ct val="50000"/>
              </a:spcBef>
              <a:buClr>
                <a:srgbClr val="C00000"/>
              </a:buClr>
            </a:pPr>
            <a:r>
              <a:rPr lang="ru-RU" sz="14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Сроки проведения: 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</a:pPr>
            <a:r>
              <a:rPr lang="ru-RU" sz="14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25.01.2024 - 15.02.2024 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="" xmlns:a16="http://schemas.microsoft.com/office/drawing/2014/main" id="{BACC1E4B-EFA2-BA5B-D6FD-E996C7A02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793" y="2677400"/>
            <a:ext cx="3312709" cy="129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ts val="960"/>
              </a:spcBef>
              <a:buClr>
                <a:srgbClr val="C00000"/>
              </a:buClr>
            </a:pPr>
            <a:r>
              <a:rPr lang="ru-RU" sz="14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География исследования: </a:t>
            </a:r>
          </a:p>
          <a:p>
            <a:pPr marL="285750" indent="-285750">
              <a:spcBef>
                <a:spcPts val="96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Самарская область (ПФО),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Ханты-Мансийский автономный</a:t>
            </a:r>
          </a:p>
          <a:p>
            <a:pPr>
              <a:buClr>
                <a:srgbClr val="C00000"/>
              </a:buClr>
            </a:pPr>
            <a:r>
              <a:rPr lang="ru-RU" sz="14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    округ - Югра (УрФО), 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Ярославская область (ЦФО)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3C64166-5CFD-9835-29A7-59916D4FE5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6523" r="9135" b="-471"/>
          <a:stretch/>
        </p:blipFill>
        <p:spPr bwMode="auto">
          <a:xfrm>
            <a:off x="1741256" y="1396539"/>
            <a:ext cx="8518693" cy="52952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28CD8F6-A38D-3844-9580-339DD7B8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456E48-0569-5CBC-CAFB-986170A7477E}"/>
              </a:ext>
            </a:extLst>
          </p:cNvPr>
          <p:cNvSpPr txBox="1"/>
          <p:nvPr/>
        </p:nvSpPr>
        <p:spPr>
          <a:xfrm>
            <a:off x="2059460" y="448474"/>
            <a:ext cx="7891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30236"/>
                </a:solidFill>
                <a:effectLst/>
                <a:ea typeface="Times New Roman" panose="02020603050405020304" pitchFamily="18" charset="0"/>
              </a:rPr>
              <a:t>Структура запроса работодателей на универсальные компетенции учителя в среднем по выборке </a:t>
            </a:r>
            <a:r>
              <a:rPr lang="ru-RU" sz="1600" dirty="0">
                <a:solidFill>
                  <a:srgbClr val="A30236"/>
                </a:solidFill>
              </a:rPr>
              <a:t>(средние значения)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0FE88-C29C-C05A-5193-2B5316C4B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94" y="155864"/>
            <a:ext cx="9078185" cy="825772"/>
          </a:xfrm>
        </p:spPr>
        <p:txBody>
          <a:bodyPr/>
          <a:lstStyle/>
          <a:p>
            <a:r>
              <a:rPr lang="ru-RU" sz="2400" dirty="0">
                <a:solidFill>
                  <a:schemeClr val="accent1"/>
                </a:solidFill>
                <a:latin typeface="+mj-lt"/>
              </a:rPr>
              <a:t>Профиль востребованных работодателями УК учителя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DD622742-0BE4-77D3-53A7-ACFA190F9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682645"/>
              </p:ext>
            </p:extLst>
          </p:nvPr>
        </p:nvGraphicFramePr>
        <p:xfrm>
          <a:off x="374073" y="630572"/>
          <a:ext cx="12105410" cy="6237026"/>
        </p:xfrm>
        <a:graphic>
          <a:graphicData uri="http://schemas.openxmlformats.org/drawingml/2006/table">
            <a:tbl>
              <a:tblPr firstRow="1" firstCol="1" bandRow="1"/>
              <a:tblGrid>
                <a:gridCol w="933063">
                  <a:extLst>
                    <a:ext uri="{9D8B030D-6E8A-4147-A177-3AD203B41FA5}">
                      <a16:colId xmlns:a16="http://schemas.microsoft.com/office/drawing/2014/main" xmlns="" val="3338465808"/>
                    </a:ext>
                  </a:extLst>
                </a:gridCol>
                <a:gridCol w="907558">
                  <a:extLst>
                    <a:ext uri="{9D8B030D-6E8A-4147-A177-3AD203B41FA5}">
                      <a16:colId xmlns:a16="http://schemas.microsoft.com/office/drawing/2014/main" xmlns="" val="2658691451"/>
                    </a:ext>
                  </a:extLst>
                </a:gridCol>
                <a:gridCol w="578840">
                  <a:extLst>
                    <a:ext uri="{9D8B030D-6E8A-4147-A177-3AD203B41FA5}">
                      <a16:colId xmlns:a16="http://schemas.microsoft.com/office/drawing/2014/main" xmlns="" val="3855765734"/>
                    </a:ext>
                  </a:extLst>
                </a:gridCol>
                <a:gridCol w="562062">
                  <a:extLst>
                    <a:ext uri="{9D8B030D-6E8A-4147-A177-3AD203B41FA5}">
                      <a16:colId xmlns:a16="http://schemas.microsoft.com/office/drawing/2014/main" xmlns="" val="2472804284"/>
                    </a:ext>
                  </a:extLst>
                </a:gridCol>
                <a:gridCol w="662731">
                  <a:extLst>
                    <a:ext uri="{9D8B030D-6E8A-4147-A177-3AD203B41FA5}">
                      <a16:colId xmlns:a16="http://schemas.microsoft.com/office/drawing/2014/main" xmlns="" val="133141523"/>
                    </a:ext>
                  </a:extLst>
                </a:gridCol>
                <a:gridCol w="662730">
                  <a:extLst>
                    <a:ext uri="{9D8B030D-6E8A-4147-A177-3AD203B41FA5}">
                      <a16:colId xmlns:a16="http://schemas.microsoft.com/office/drawing/2014/main" xmlns="" val="1307105795"/>
                    </a:ext>
                  </a:extLst>
                </a:gridCol>
                <a:gridCol w="535180">
                  <a:extLst>
                    <a:ext uri="{9D8B030D-6E8A-4147-A177-3AD203B41FA5}">
                      <a16:colId xmlns:a16="http://schemas.microsoft.com/office/drawing/2014/main" xmlns="" val="3469721900"/>
                    </a:ext>
                  </a:extLst>
                </a:gridCol>
                <a:gridCol w="7263246">
                  <a:extLst>
                    <a:ext uri="{9D8B030D-6E8A-4147-A177-3AD203B41FA5}">
                      <a16:colId xmlns:a16="http://schemas.microsoft.com/office/drawing/2014/main" xmlns="" val="883579902"/>
                    </a:ext>
                  </a:extLst>
                </a:gridCol>
              </a:tblGrid>
              <a:tr h="17975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нет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1261253"/>
                  </a:ext>
                </a:extLst>
              </a:tr>
              <a:tr h="446271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Компетенция разрешения проблем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Дескрипторы доминирующих уровней сформированности УК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1881832"/>
                  </a:ext>
                </a:extLst>
              </a:tr>
              <a:tr h="295060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рабочей ситуации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определяет критерии для оценки рабочей ситуации в соответствии с поставленной задачей 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0383084"/>
                  </a:ext>
                </a:extLst>
              </a:tr>
              <a:tr h="446271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целеполагание и планирование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Выбирает способ достижения цели, ставит задачи и планирует деятельность в нестандартной (субъективно новой) ситуации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304349"/>
                  </a:ext>
                </a:extLst>
              </a:tr>
              <a:tr h="295060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текущий контроль 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корректирует деятельность на основе результатов текущего контроля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3508290"/>
                  </a:ext>
                </a:extLst>
              </a:tr>
              <a:tr h="446271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результата (продукта)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Оценивает по заданным критериям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028631"/>
                  </a:ext>
                </a:extLst>
              </a:tr>
              <a:tr h="446271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Информационная </a:t>
                      </a: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компетенция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2651777"/>
                  </a:ext>
                </a:extLst>
              </a:tr>
              <a:tr h="295060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 информации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находит источник, содержащий недостающую для решения задачи информацию, оценивает его применимость, достоверность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1605407"/>
                  </a:ext>
                </a:extLst>
              </a:tr>
              <a:tr h="295060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извлечение информации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Извлекает требуемую информацию из текста, изображений, устных сообщений, наблюдения и систематизирует ее в структуре, соответствующей задаче информационного поиска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0989759"/>
                  </a:ext>
                </a:extLst>
              </a:tr>
              <a:tr h="295060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обработка информации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Делает выводы, касающиеся конкретной ситуации, на основе общей информации / Делает выводы на основе заданных посылок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8393507"/>
                  </a:ext>
                </a:extLst>
              </a:tr>
              <a:tr h="446271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Коммуникативная </a:t>
                      </a: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компетенция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17337165"/>
                  </a:ext>
                </a:extLst>
              </a:tr>
              <a:tr h="295060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письменная </a:t>
                      </a:r>
                      <a:b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коммуникация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Излагает аргументированную позицию, сопоставляет позиции в форме продуктов письменной коммуникации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192373"/>
                  </a:ext>
                </a:extLst>
              </a:tr>
              <a:tr h="295060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публичное выступление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Отбирает содержание выступления в соответствии с заданными целью и аудиторией, соблюдает требования жанра - доклад, презентация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1640240"/>
                  </a:ext>
                </a:extLst>
              </a:tr>
              <a:tr h="295060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ведение диалога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Инициирует и проводит диалог в соответствии с культурными нормами на уровне высказывания своих мнений, позиций, рассуждений и уточнения мнений, позиций, отношений собеседника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5162128"/>
                  </a:ext>
                </a:extLst>
              </a:tr>
              <a:tr h="998640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продуктивная групповая коммуникация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составе группы решает сложносоставные задачи, требующие разделения на подзадачи, с помощью установленных самостоятельно для этой работы процедур взаимодействия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Вносит предложения по процедурам или вопросам обсуждения в соответствии с целью групповой коммуникации, задает вопросы, проверяет свое понимание идей других участников, аргументирует/объясняет свои идеи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4802352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1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медианное значение 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требований работодателей к уровню сформированности аспектов универсальных компетенций </a:t>
                      </a:r>
                      <a:r>
                        <a:rPr lang="ru-RU" sz="11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учителей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5611173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второй по частоте выборов работодателями востребованный уровень сформированности аспектов универсальных компетенций </a:t>
                      </a:r>
                      <a:r>
                        <a:rPr lang="ru-RU" sz="11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учителей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5686859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D5DEAA6-9A33-D9C1-D38D-B3221479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7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8476" y="253639"/>
            <a:ext cx="824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Общая характеристика </a:t>
            </a:r>
            <a:r>
              <a:rPr lang="ru-RU" sz="2800" b="1" dirty="0" smtClean="0">
                <a:solidFill>
                  <a:srgbClr val="800000"/>
                </a:solidFill>
              </a:rPr>
              <a:t>оценочных средств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75" y="1904991"/>
            <a:ext cx="123577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Аналитический подход к оцениванию.</a:t>
            </a:r>
          </a:p>
          <a:p>
            <a:pPr marL="342900" indent="-342900">
              <a:spcBef>
                <a:spcPts val="1200"/>
              </a:spcBef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Унификация содержания, процедуры, способа проверки и интерпретации результатов.</a:t>
            </a:r>
          </a:p>
          <a:p>
            <a:pPr marL="342900" indent="-342900">
              <a:spcBef>
                <a:spcPts val="1200"/>
              </a:spcBef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Принцип очевидной </a:t>
            </a:r>
            <a:r>
              <a:rPr lang="ru-RU" sz="2400" dirty="0" err="1" smtClean="0"/>
              <a:t>валидности</a:t>
            </a:r>
            <a:r>
              <a:rPr lang="ru-RU" sz="2400" dirty="0" smtClean="0"/>
              <a:t>.</a:t>
            </a:r>
          </a:p>
          <a:p>
            <a:pPr marL="342900" indent="-342900">
              <a:spcBef>
                <a:spcPts val="1200"/>
              </a:spcBef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Оценка деятельности на основании ее продукта (процесса).</a:t>
            </a:r>
            <a:br>
              <a:rPr lang="ru-RU" sz="2400" dirty="0" smtClean="0"/>
            </a:br>
            <a:r>
              <a:rPr lang="ru-RU" sz="2000" dirty="0" smtClean="0"/>
              <a:t>открытые задания с заданными ограничениями (5) или со свободным ответом-изложением (1).</a:t>
            </a:r>
          </a:p>
          <a:p>
            <a:pPr marL="342900" indent="-342900">
              <a:spcBef>
                <a:spcPts val="1200"/>
              </a:spcBef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Экспертная валидация и апробация.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7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8476" y="253639"/>
            <a:ext cx="824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Общая характеристика инструмента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636418"/>
              </p:ext>
            </p:extLst>
          </p:nvPr>
        </p:nvGraphicFramePr>
        <p:xfrm>
          <a:off x="307894" y="995756"/>
          <a:ext cx="12340194" cy="5750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766"/>
                <a:gridCol w="2569664"/>
                <a:gridCol w="8369764"/>
              </a:tblGrid>
              <a:tr h="4409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012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Аспект УК,</a:t>
                      </a:r>
                      <a:r>
                        <a:rPr lang="ru-RU" baseline="0" dirty="0" smtClean="0"/>
                        <a:t> уровень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012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деятельности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0125">
                        <a:alpha val="60000"/>
                      </a:srgbClr>
                    </a:solidFill>
                  </a:tcPr>
                </a:tc>
              </a:tr>
              <a:tr h="505355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Извлечение и первичная обработка информации, </a:t>
                      </a:r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Извлекает требуемую информацию из (…) устных сообщений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Задание 2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Извлекает требуемую информацию из текста (…) и систематизирует ее в самостоятельно определенной структуре, соответствующей задаче информационного поиска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141">
                <a:tc rowSpan="2"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Задание 3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Обработка информации, II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Делает выводы на основе заданных посылок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Письменная коммуникация, III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Излагает аргументированную позицию, сопоставляет или обобщает позиции в форме продуктов письменной коммуникации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142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результата (продукта),</a:t>
                      </a:r>
                      <a:r>
                        <a:rPr lang="ru-RU" sz="1795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Оценивает результат (продукт) деятельности по заданным критериям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0794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Задание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Целеполагание и планирование, III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Выбирает способ достижения цели, ставит задачи и планирует деятельность в нестандартной (субъективно новой) ситуации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592">
                <a:tc rowSpan="2"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Задание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ситуации, III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Самостоятельно определяет критерии для оценки рабочей ситуации в соответствии с поставленной задачей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Поиск информации, III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95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Самостоятельно находит источник, содержащий недостающую для решения задачи информацию, оценивает его применимость, достоверность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5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RANEPA">
      <a:dk1>
        <a:srgbClr val="000000"/>
      </a:dk1>
      <a:lt1>
        <a:srgbClr val="FFFFFF"/>
      </a:lt1>
      <a:dk2>
        <a:srgbClr val="404040"/>
      </a:dk2>
      <a:lt2>
        <a:srgbClr val="E7E6E6"/>
      </a:lt2>
      <a:accent1>
        <a:srgbClr val="A30236"/>
      </a:accent1>
      <a:accent2>
        <a:srgbClr val="ED7D31"/>
      </a:accent2>
      <a:accent3>
        <a:srgbClr val="879DC1"/>
      </a:accent3>
      <a:accent4>
        <a:srgbClr val="FF5C36"/>
      </a:accent4>
      <a:accent5>
        <a:srgbClr val="3F5CBD"/>
      </a:accent5>
      <a:accent6>
        <a:srgbClr val="12A3AD"/>
      </a:accent6>
      <a:hlink>
        <a:srgbClr val="6D6D6D"/>
      </a:hlink>
      <a:folHlink>
        <a:srgbClr val="AFABA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24489</TotalTime>
  <Words>2358</Words>
  <Application>Microsoft Office PowerPoint</Application>
  <PresentationFormat>Произвольный</PresentationFormat>
  <Paragraphs>496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Опыт оценки универсальных компетенций студентов выпускных курсов  педагогических вузов</vt:lpstr>
      <vt:lpstr>Презентация PowerPoint</vt:lpstr>
      <vt:lpstr>Презентация PowerPoint</vt:lpstr>
      <vt:lpstr>Определение профиля универсальных компетенций учителя</vt:lpstr>
      <vt:lpstr>Определение профиля универсальных компетенций учителя</vt:lpstr>
      <vt:lpstr>Презентация PowerPoint</vt:lpstr>
      <vt:lpstr>Профиль востребованных работодателями УК учителя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     Golub-gb@ranepa.ru  https://sam.ranepa.ru/nauka/nauchno-issledovatelskie-raboty.php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пк</cp:lastModifiedBy>
  <cp:revision>382</cp:revision>
  <dcterms:created xsi:type="dcterms:W3CDTF">2022-10-16T16:54:41Z</dcterms:created>
  <dcterms:modified xsi:type="dcterms:W3CDTF">2025-02-27T15:18:39Z</dcterms:modified>
</cp:coreProperties>
</file>